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2" r:id="rId7"/>
    <p:sldId id="288" r:id="rId8"/>
    <p:sldId id="287" r:id="rId9"/>
    <p:sldId id="289" r:id="rId10"/>
    <p:sldId id="277" r:id="rId11"/>
    <p:sldId id="275" r:id="rId12"/>
    <p:sldId id="276" r:id="rId13"/>
    <p:sldId id="280" r:id="rId14"/>
    <p:sldId id="281" r:id="rId15"/>
    <p:sldId id="282" r:id="rId16"/>
    <p:sldId id="284" r:id="rId17"/>
    <p:sldId id="263" r:id="rId18"/>
    <p:sldId id="285" r:id="rId19"/>
    <p:sldId id="264" r:id="rId20"/>
    <p:sldId id="271" r:id="rId21"/>
    <p:sldId id="272" r:id="rId22"/>
    <p:sldId id="265" r:id="rId23"/>
    <p:sldId id="273" r:id="rId24"/>
    <p:sldId id="274" r:id="rId25"/>
    <p:sldId id="266" r:id="rId26"/>
    <p:sldId id="267" r:id="rId27"/>
    <p:sldId id="269" r:id="rId28"/>
    <p:sldId id="268" r:id="rId29"/>
    <p:sldId id="270" r:id="rId30"/>
    <p:sldId id="279"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23959-1C7A-4DCD-A802-64F55608EA5E}"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tr-TR"/>
        </a:p>
      </dgm:t>
    </dgm:pt>
    <dgm:pt modelId="{5974917D-A742-4BBA-AC1E-348C5B3E6946}">
      <dgm:prSet phldrT="[Metin]"/>
      <dgm:spPr/>
      <dgm:t>
        <a:bodyPr/>
        <a:lstStyle/>
        <a:p>
          <a:r>
            <a:rPr lang="tr-TR" dirty="0" smtClean="0"/>
            <a:t>SÖZSÜZ İLEŞİTİM</a:t>
          </a:r>
          <a:endParaRPr lang="tr-TR" dirty="0"/>
        </a:p>
      </dgm:t>
    </dgm:pt>
    <dgm:pt modelId="{897FE715-F291-423A-8F50-763000943C44}" type="parTrans" cxnId="{1A3BDFDA-B8CC-447F-B2B4-1F84F5F4D0E4}">
      <dgm:prSet/>
      <dgm:spPr/>
      <dgm:t>
        <a:bodyPr/>
        <a:lstStyle/>
        <a:p>
          <a:endParaRPr lang="tr-TR"/>
        </a:p>
      </dgm:t>
    </dgm:pt>
    <dgm:pt modelId="{632411F7-A104-42CE-B23F-4009C1820C28}" type="sibTrans" cxnId="{1A3BDFDA-B8CC-447F-B2B4-1F84F5F4D0E4}">
      <dgm:prSet/>
      <dgm:spPr/>
      <dgm:t>
        <a:bodyPr/>
        <a:lstStyle/>
        <a:p>
          <a:endParaRPr lang="tr-TR"/>
        </a:p>
      </dgm:t>
    </dgm:pt>
    <dgm:pt modelId="{7253CE51-A23E-4DDE-826F-DFBAF833E005}">
      <dgm:prSet phldrT="[Metin]"/>
      <dgm:spPr/>
      <dgm:t>
        <a:bodyPr/>
        <a:lstStyle/>
        <a:p>
          <a:r>
            <a:rPr lang="tr-TR" dirty="0" smtClean="0"/>
            <a:t>Sesli</a:t>
          </a:r>
        </a:p>
      </dgm:t>
    </dgm:pt>
    <dgm:pt modelId="{44A9F195-38F0-46CC-B7FD-5F739AF343BE}" type="parTrans" cxnId="{DA985D82-202D-40A0-8FBC-671EC341136C}">
      <dgm:prSet/>
      <dgm:spPr/>
      <dgm:t>
        <a:bodyPr/>
        <a:lstStyle/>
        <a:p>
          <a:endParaRPr lang="tr-TR"/>
        </a:p>
      </dgm:t>
    </dgm:pt>
    <dgm:pt modelId="{5C049D51-0870-4BAA-B67E-F8ED330887A3}" type="sibTrans" cxnId="{DA985D82-202D-40A0-8FBC-671EC341136C}">
      <dgm:prSet/>
      <dgm:spPr/>
      <dgm:t>
        <a:bodyPr/>
        <a:lstStyle/>
        <a:p>
          <a:endParaRPr lang="tr-TR"/>
        </a:p>
      </dgm:t>
    </dgm:pt>
    <dgm:pt modelId="{1E030EC8-C0D1-4A20-A28F-D9C01B5B118A}">
      <dgm:prSet phldrT="[Metin]"/>
      <dgm:spPr/>
      <dgm:t>
        <a:bodyPr/>
        <a:lstStyle/>
        <a:p>
          <a:r>
            <a:rPr lang="tr-TR" dirty="0" smtClean="0"/>
            <a:t>Nesnelerle</a:t>
          </a:r>
          <a:endParaRPr lang="tr-TR" dirty="0"/>
        </a:p>
      </dgm:t>
    </dgm:pt>
    <dgm:pt modelId="{C78B48D1-C6CA-4B95-B12A-F7F1E2A9F935}" type="parTrans" cxnId="{F5F34F2E-3555-4B04-A6F0-3B46603209D3}">
      <dgm:prSet/>
      <dgm:spPr/>
      <dgm:t>
        <a:bodyPr/>
        <a:lstStyle/>
        <a:p>
          <a:endParaRPr lang="tr-TR"/>
        </a:p>
      </dgm:t>
    </dgm:pt>
    <dgm:pt modelId="{BB2F9166-05C0-4F7A-8A34-9AE016238709}" type="sibTrans" cxnId="{F5F34F2E-3555-4B04-A6F0-3B46603209D3}">
      <dgm:prSet/>
      <dgm:spPr/>
      <dgm:t>
        <a:bodyPr/>
        <a:lstStyle/>
        <a:p>
          <a:endParaRPr lang="tr-TR"/>
        </a:p>
      </dgm:t>
    </dgm:pt>
    <dgm:pt modelId="{39FBAB71-F110-4746-980D-6EEA4F608C0F}">
      <dgm:prSet phldrT="[Metin]"/>
      <dgm:spPr/>
      <dgm:t>
        <a:bodyPr/>
        <a:lstStyle/>
        <a:p>
          <a:r>
            <a:rPr lang="tr-TR" dirty="0" smtClean="0"/>
            <a:t>SÖZLÜ İLEŞİTİM</a:t>
          </a:r>
          <a:endParaRPr lang="tr-TR" dirty="0"/>
        </a:p>
      </dgm:t>
    </dgm:pt>
    <dgm:pt modelId="{A29244E4-3A3B-4BA7-88AF-2CC39AD0727D}" type="parTrans" cxnId="{EDF3464F-74B4-4559-88D3-0F17ED3ABEA6}">
      <dgm:prSet/>
      <dgm:spPr/>
      <dgm:t>
        <a:bodyPr/>
        <a:lstStyle/>
        <a:p>
          <a:endParaRPr lang="tr-TR"/>
        </a:p>
      </dgm:t>
    </dgm:pt>
    <dgm:pt modelId="{230634C1-9545-47ED-A5D6-D16548EA6F2D}" type="sibTrans" cxnId="{EDF3464F-74B4-4559-88D3-0F17ED3ABEA6}">
      <dgm:prSet/>
      <dgm:spPr/>
      <dgm:t>
        <a:bodyPr/>
        <a:lstStyle/>
        <a:p>
          <a:endParaRPr lang="tr-TR"/>
        </a:p>
      </dgm:t>
    </dgm:pt>
    <dgm:pt modelId="{CB47AD4B-AA2E-44EC-BD77-ACD23343D934}">
      <dgm:prSet phldrT="[Metin]"/>
      <dgm:spPr/>
      <dgm:t>
        <a:bodyPr/>
        <a:lstStyle/>
        <a:p>
          <a:r>
            <a:rPr lang="tr-TR" dirty="0" smtClean="0"/>
            <a:t>Dinleme</a:t>
          </a:r>
          <a:endParaRPr lang="tr-TR" dirty="0"/>
        </a:p>
      </dgm:t>
    </dgm:pt>
    <dgm:pt modelId="{C5E56974-0C98-4C1D-92AC-399FA0C3EDC9}" type="parTrans" cxnId="{8235DB7A-1922-4A7D-8B54-C03C3687BE47}">
      <dgm:prSet/>
      <dgm:spPr/>
      <dgm:t>
        <a:bodyPr/>
        <a:lstStyle/>
        <a:p>
          <a:endParaRPr lang="tr-TR"/>
        </a:p>
      </dgm:t>
    </dgm:pt>
    <dgm:pt modelId="{37CCE449-3A45-4D92-9D50-E1AF06107DC3}" type="sibTrans" cxnId="{8235DB7A-1922-4A7D-8B54-C03C3687BE47}">
      <dgm:prSet/>
      <dgm:spPr/>
      <dgm:t>
        <a:bodyPr/>
        <a:lstStyle/>
        <a:p>
          <a:endParaRPr lang="tr-TR"/>
        </a:p>
      </dgm:t>
    </dgm:pt>
    <dgm:pt modelId="{8E869BAC-8ACB-419F-BEC3-C9109A8A7DDE}">
      <dgm:prSet phldrT="[Metin]"/>
      <dgm:spPr/>
      <dgm:t>
        <a:bodyPr/>
        <a:lstStyle/>
        <a:p>
          <a:r>
            <a:rPr lang="tr-TR" dirty="0" smtClean="0"/>
            <a:t>Konuşma</a:t>
          </a:r>
          <a:endParaRPr lang="tr-TR" dirty="0"/>
        </a:p>
      </dgm:t>
    </dgm:pt>
    <dgm:pt modelId="{E663D5BE-8994-4FEE-9B22-9EB8032DFE22}" type="parTrans" cxnId="{9CB92F42-C716-4815-9672-4F9408FDAF88}">
      <dgm:prSet/>
      <dgm:spPr/>
      <dgm:t>
        <a:bodyPr/>
        <a:lstStyle/>
        <a:p>
          <a:endParaRPr lang="tr-TR"/>
        </a:p>
      </dgm:t>
    </dgm:pt>
    <dgm:pt modelId="{A36BFBE5-151D-43E3-B00E-70E7BB10449C}" type="sibTrans" cxnId="{9CB92F42-C716-4815-9672-4F9408FDAF88}">
      <dgm:prSet/>
      <dgm:spPr/>
      <dgm:t>
        <a:bodyPr/>
        <a:lstStyle/>
        <a:p>
          <a:endParaRPr lang="tr-TR"/>
        </a:p>
      </dgm:t>
    </dgm:pt>
    <dgm:pt modelId="{EBAF78BD-4541-4377-A092-670169E6A1D2}">
      <dgm:prSet phldrT="[Metin]"/>
      <dgm:spPr/>
      <dgm:t>
        <a:bodyPr/>
        <a:lstStyle/>
        <a:p>
          <a:r>
            <a:rPr lang="tr-TR" dirty="0" smtClean="0"/>
            <a:t>Sessiz</a:t>
          </a:r>
        </a:p>
      </dgm:t>
    </dgm:pt>
    <dgm:pt modelId="{F2487C93-5F1A-4CB7-9A94-8E5CE0DF1087}" type="parTrans" cxnId="{C5CFA40A-4482-4245-AA2E-B96FDB6EB39B}">
      <dgm:prSet/>
      <dgm:spPr/>
      <dgm:t>
        <a:bodyPr/>
        <a:lstStyle/>
        <a:p>
          <a:endParaRPr lang="tr-TR"/>
        </a:p>
      </dgm:t>
    </dgm:pt>
    <dgm:pt modelId="{356B7EC5-E600-4DFE-B222-9EF5F2B8FF82}" type="sibTrans" cxnId="{C5CFA40A-4482-4245-AA2E-B96FDB6EB39B}">
      <dgm:prSet/>
      <dgm:spPr/>
      <dgm:t>
        <a:bodyPr/>
        <a:lstStyle/>
        <a:p>
          <a:endParaRPr lang="tr-TR"/>
        </a:p>
      </dgm:t>
    </dgm:pt>
    <dgm:pt modelId="{8CE1ABE6-60B7-4C1E-B0FA-D32BF4EBB363}" type="pres">
      <dgm:prSet presAssocID="{EAA23959-1C7A-4DCD-A802-64F55608EA5E}" presName="diagram" presStyleCnt="0">
        <dgm:presLayoutVars>
          <dgm:chPref val="1"/>
          <dgm:dir/>
          <dgm:animOne val="branch"/>
          <dgm:animLvl val="lvl"/>
          <dgm:resizeHandles/>
        </dgm:presLayoutVars>
      </dgm:prSet>
      <dgm:spPr/>
      <dgm:t>
        <a:bodyPr/>
        <a:lstStyle/>
        <a:p>
          <a:endParaRPr lang="tr-TR"/>
        </a:p>
      </dgm:t>
    </dgm:pt>
    <dgm:pt modelId="{C37895A5-4683-49E0-9816-D4D7D747BF2C}" type="pres">
      <dgm:prSet presAssocID="{5974917D-A742-4BBA-AC1E-348C5B3E6946}" presName="root" presStyleCnt="0"/>
      <dgm:spPr/>
    </dgm:pt>
    <dgm:pt modelId="{FB2B0CF7-769B-40EE-89A1-6DEA4167C06E}" type="pres">
      <dgm:prSet presAssocID="{5974917D-A742-4BBA-AC1E-348C5B3E6946}" presName="rootComposite" presStyleCnt="0"/>
      <dgm:spPr/>
    </dgm:pt>
    <dgm:pt modelId="{7E9C8E18-93DB-4DE4-8D41-3D77E9E1F8E6}" type="pres">
      <dgm:prSet presAssocID="{5974917D-A742-4BBA-AC1E-348C5B3E6946}" presName="rootText" presStyleLbl="node1" presStyleIdx="0" presStyleCnt="2" custScaleX="166299"/>
      <dgm:spPr/>
      <dgm:t>
        <a:bodyPr/>
        <a:lstStyle/>
        <a:p>
          <a:endParaRPr lang="tr-TR"/>
        </a:p>
      </dgm:t>
    </dgm:pt>
    <dgm:pt modelId="{BF6E0971-FC9E-40C7-8E87-713231028A90}" type="pres">
      <dgm:prSet presAssocID="{5974917D-A742-4BBA-AC1E-348C5B3E6946}" presName="rootConnector" presStyleLbl="node1" presStyleIdx="0" presStyleCnt="2"/>
      <dgm:spPr/>
      <dgm:t>
        <a:bodyPr/>
        <a:lstStyle/>
        <a:p>
          <a:endParaRPr lang="tr-TR"/>
        </a:p>
      </dgm:t>
    </dgm:pt>
    <dgm:pt modelId="{7FA4EF8C-F9BF-460D-B833-412BBA53D691}" type="pres">
      <dgm:prSet presAssocID="{5974917D-A742-4BBA-AC1E-348C5B3E6946}" presName="childShape" presStyleCnt="0"/>
      <dgm:spPr/>
    </dgm:pt>
    <dgm:pt modelId="{0333E61E-FBE9-48BB-B909-81A1E90C1CB4}" type="pres">
      <dgm:prSet presAssocID="{44A9F195-38F0-46CC-B7FD-5F739AF343BE}" presName="Name13" presStyleLbl="parChTrans1D2" presStyleIdx="0" presStyleCnt="5"/>
      <dgm:spPr/>
      <dgm:t>
        <a:bodyPr/>
        <a:lstStyle/>
        <a:p>
          <a:endParaRPr lang="tr-TR"/>
        </a:p>
      </dgm:t>
    </dgm:pt>
    <dgm:pt modelId="{4CD8D1CC-4AC2-4169-9B2E-A00D147D8704}" type="pres">
      <dgm:prSet presAssocID="{7253CE51-A23E-4DDE-826F-DFBAF833E005}" presName="childText" presStyleLbl="bgAcc1" presStyleIdx="0" presStyleCnt="5" custScaleX="147248" custScaleY="55206">
        <dgm:presLayoutVars>
          <dgm:bulletEnabled val="1"/>
        </dgm:presLayoutVars>
      </dgm:prSet>
      <dgm:spPr/>
      <dgm:t>
        <a:bodyPr/>
        <a:lstStyle/>
        <a:p>
          <a:endParaRPr lang="tr-TR"/>
        </a:p>
      </dgm:t>
    </dgm:pt>
    <dgm:pt modelId="{1588C0C4-136D-44D3-87C4-A33942CA64BB}" type="pres">
      <dgm:prSet presAssocID="{F2487C93-5F1A-4CB7-9A94-8E5CE0DF1087}" presName="Name13" presStyleLbl="parChTrans1D2" presStyleIdx="1" presStyleCnt="5"/>
      <dgm:spPr/>
      <dgm:t>
        <a:bodyPr/>
        <a:lstStyle/>
        <a:p>
          <a:endParaRPr lang="tr-TR"/>
        </a:p>
      </dgm:t>
    </dgm:pt>
    <dgm:pt modelId="{732E791E-1E8B-4545-B844-B254EBE4CEFB}" type="pres">
      <dgm:prSet presAssocID="{EBAF78BD-4541-4377-A092-670169E6A1D2}" presName="childText" presStyleLbl="bgAcc1" presStyleIdx="1" presStyleCnt="5" custScaleX="147248" custScaleY="55206">
        <dgm:presLayoutVars>
          <dgm:bulletEnabled val="1"/>
        </dgm:presLayoutVars>
      </dgm:prSet>
      <dgm:spPr/>
      <dgm:t>
        <a:bodyPr/>
        <a:lstStyle/>
        <a:p>
          <a:endParaRPr lang="tr-TR"/>
        </a:p>
      </dgm:t>
    </dgm:pt>
    <dgm:pt modelId="{49B43BEA-4259-4824-8D16-894D40C04440}" type="pres">
      <dgm:prSet presAssocID="{C78B48D1-C6CA-4B95-B12A-F7F1E2A9F935}" presName="Name13" presStyleLbl="parChTrans1D2" presStyleIdx="2" presStyleCnt="5"/>
      <dgm:spPr/>
      <dgm:t>
        <a:bodyPr/>
        <a:lstStyle/>
        <a:p>
          <a:endParaRPr lang="tr-TR"/>
        </a:p>
      </dgm:t>
    </dgm:pt>
    <dgm:pt modelId="{22C9C668-EE99-4201-A3B6-CC5DB35758AB}" type="pres">
      <dgm:prSet presAssocID="{1E030EC8-C0D1-4A20-A28F-D9C01B5B118A}" presName="childText" presStyleLbl="bgAcc1" presStyleIdx="2" presStyleCnt="5" custScaleX="147248" custScaleY="55206">
        <dgm:presLayoutVars>
          <dgm:bulletEnabled val="1"/>
        </dgm:presLayoutVars>
      </dgm:prSet>
      <dgm:spPr/>
      <dgm:t>
        <a:bodyPr/>
        <a:lstStyle/>
        <a:p>
          <a:endParaRPr lang="tr-TR"/>
        </a:p>
      </dgm:t>
    </dgm:pt>
    <dgm:pt modelId="{D0F47F14-D289-4976-9E74-937216ADD0A2}" type="pres">
      <dgm:prSet presAssocID="{39FBAB71-F110-4746-980D-6EEA4F608C0F}" presName="root" presStyleCnt="0"/>
      <dgm:spPr/>
    </dgm:pt>
    <dgm:pt modelId="{86E3B974-3F1B-4534-B178-55F9285A61AC}" type="pres">
      <dgm:prSet presAssocID="{39FBAB71-F110-4746-980D-6EEA4F608C0F}" presName="rootComposite" presStyleCnt="0"/>
      <dgm:spPr/>
    </dgm:pt>
    <dgm:pt modelId="{C38EB2A9-5BDD-49A9-8C3D-A3AAC5EE5152}" type="pres">
      <dgm:prSet presAssocID="{39FBAB71-F110-4746-980D-6EEA4F608C0F}" presName="rootText" presStyleLbl="node1" presStyleIdx="1" presStyleCnt="2" custScaleX="161474"/>
      <dgm:spPr/>
      <dgm:t>
        <a:bodyPr/>
        <a:lstStyle/>
        <a:p>
          <a:endParaRPr lang="tr-TR"/>
        </a:p>
      </dgm:t>
    </dgm:pt>
    <dgm:pt modelId="{F7E69367-4F96-4645-80AB-23B2A7A23CAC}" type="pres">
      <dgm:prSet presAssocID="{39FBAB71-F110-4746-980D-6EEA4F608C0F}" presName="rootConnector" presStyleLbl="node1" presStyleIdx="1" presStyleCnt="2"/>
      <dgm:spPr/>
      <dgm:t>
        <a:bodyPr/>
        <a:lstStyle/>
        <a:p>
          <a:endParaRPr lang="tr-TR"/>
        </a:p>
      </dgm:t>
    </dgm:pt>
    <dgm:pt modelId="{38C5DCDE-AB90-46E9-8C67-E9ADC9E49B0D}" type="pres">
      <dgm:prSet presAssocID="{39FBAB71-F110-4746-980D-6EEA4F608C0F}" presName="childShape" presStyleCnt="0"/>
      <dgm:spPr/>
    </dgm:pt>
    <dgm:pt modelId="{561DDE4D-898E-451A-B49B-8AC0D316D205}" type="pres">
      <dgm:prSet presAssocID="{C5E56974-0C98-4C1D-92AC-399FA0C3EDC9}" presName="Name13" presStyleLbl="parChTrans1D2" presStyleIdx="3" presStyleCnt="5"/>
      <dgm:spPr/>
      <dgm:t>
        <a:bodyPr/>
        <a:lstStyle/>
        <a:p>
          <a:endParaRPr lang="tr-TR"/>
        </a:p>
      </dgm:t>
    </dgm:pt>
    <dgm:pt modelId="{C42D4247-7F6C-44E9-8A7E-B3A1B1C87F64}" type="pres">
      <dgm:prSet presAssocID="{CB47AD4B-AA2E-44EC-BD77-ACD23343D934}" presName="childText" presStyleLbl="bgAcc1" presStyleIdx="3" presStyleCnt="5" custScaleX="144281" custScaleY="49102">
        <dgm:presLayoutVars>
          <dgm:bulletEnabled val="1"/>
        </dgm:presLayoutVars>
      </dgm:prSet>
      <dgm:spPr/>
      <dgm:t>
        <a:bodyPr/>
        <a:lstStyle/>
        <a:p>
          <a:endParaRPr lang="tr-TR"/>
        </a:p>
      </dgm:t>
    </dgm:pt>
    <dgm:pt modelId="{ADD3A821-9380-4822-B249-54502C1DBC32}" type="pres">
      <dgm:prSet presAssocID="{E663D5BE-8994-4FEE-9B22-9EB8032DFE22}" presName="Name13" presStyleLbl="parChTrans1D2" presStyleIdx="4" presStyleCnt="5"/>
      <dgm:spPr/>
      <dgm:t>
        <a:bodyPr/>
        <a:lstStyle/>
        <a:p>
          <a:endParaRPr lang="tr-TR"/>
        </a:p>
      </dgm:t>
    </dgm:pt>
    <dgm:pt modelId="{D8A855A0-E17E-4C9D-8B43-FCD9FEA0ACA8}" type="pres">
      <dgm:prSet presAssocID="{8E869BAC-8ACB-419F-BEC3-C9109A8A7DDE}" presName="childText" presStyleLbl="bgAcc1" presStyleIdx="4" presStyleCnt="5" custScaleX="144281" custScaleY="49102">
        <dgm:presLayoutVars>
          <dgm:bulletEnabled val="1"/>
        </dgm:presLayoutVars>
      </dgm:prSet>
      <dgm:spPr/>
      <dgm:t>
        <a:bodyPr/>
        <a:lstStyle/>
        <a:p>
          <a:endParaRPr lang="tr-TR"/>
        </a:p>
      </dgm:t>
    </dgm:pt>
  </dgm:ptLst>
  <dgm:cxnLst>
    <dgm:cxn modelId="{79B7D953-138E-4335-B6E9-27312528040A}" type="presOf" srcId="{5974917D-A742-4BBA-AC1E-348C5B3E6946}" destId="{BF6E0971-FC9E-40C7-8E87-713231028A90}" srcOrd="1" destOrd="0" presId="urn:microsoft.com/office/officeart/2005/8/layout/hierarchy3"/>
    <dgm:cxn modelId="{348D65D4-18FD-4A14-98C8-6B5C449831EE}" type="presOf" srcId="{8E869BAC-8ACB-419F-BEC3-C9109A8A7DDE}" destId="{D8A855A0-E17E-4C9D-8B43-FCD9FEA0ACA8}" srcOrd="0" destOrd="0" presId="urn:microsoft.com/office/officeart/2005/8/layout/hierarchy3"/>
    <dgm:cxn modelId="{C7096104-D9CE-4BB9-B0F9-98E92C78EFDA}" type="presOf" srcId="{39FBAB71-F110-4746-980D-6EEA4F608C0F}" destId="{C38EB2A9-5BDD-49A9-8C3D-A3AAC5EE5152}" srcOrd="0" destOrd="0" presId="urn:microsoft.com/office/officeart/2005/8/layout/hierarchy3"/>
    <dgm:cxn modelId="{42A031EE-BF06-4A4D-A4E5-81414615E398}" type="presOf" srcId="{CB47AD4B-AA2E-44EC-BD77-ACD23343D934}" destId="{C42D4247-7F6C-44E9-8A7E-B3A1B1C87F64}" srcOrd="0" destOrd="0" presId="urn:microsoft.com/office/officeart/2005/8/layout/hierarchy3"/>
    <dgm:cxn modelId="{66D08141-06E9-4869-92D2-F4BDD540B04C}" type="presOf" srcId="{1E030EC8-C0D1-4A20-A28F-D9C01B5B118A}" destId="{22C9C668-EE99-4201-A3B6-CC5DB35758AB}" srcOrd="0" destOrd="0" presId="urn:microsoft.com/office/officeart/2005/8/layout/hierarchy3"/>
    <dgm:cxn modelId="{EDF3464F-74B4-4559-88D3-0F17ED3ABEA6}" srcId="{EAA23959-1C7A-4DCD-A802-64F55608EA5E}" destId="{39FBAB71-F110-4746-980D-6EEA4F608C0F}" srcOrd="1" destOrd="0" parTransId="{A29244E4-3A3B-4BA7-88AF-2CC39AD0727D}" sibTransId="{230634C1-9545-47ED-A5D6-D16548EA6F2D}"/>
    <dgm:cxn modelId="{DDB44790-A02C-45AD-9178-1B9C71D06D8E}" type="presOf" srcId="{EBAF78BD-4541-4377-A092-670169E6A1D2}" destId="{732E791E-1E8B-4545-B844-B254EBE4CEFB}" srcOrd="0" destOrd="0" presId="urn:microsoft.com/office/officeart/2005/8/layout/hierarchy3"/>
    <dgm:cxn modelId="{8235DB7A-1922-4A7D-8B54-C03C3687BE47}" srcId="{39FBAB71-F110-4746-980D-6EEA4F608C0F}" destId="{CB47AD4B-AA2E-44EC-BD77-ACD23343D934}" srcOrd="0" destOrd="0" parTransId="{C5E56974-0C98-4C1D-92AC-399FA0C3EDC9}" sibTransId="{37CCE449-3A45-4D92-9D50-E1AF06107DC3}"/>
    <dgm:cxn modelId="{1A3BDFDA-B8CC-447F-B2B4-1F84F5F4D0E4}" srcId="{EAA23959-1C7A-4DCD-A802-64F55608EA5E}" destId="{5974917D-A742-4BBA-AC1E-348C5B3E6946}" srcOrd="0" destOrd="0" parTransId="{897FE715-F291-423A-8F50-763000943C44}" sibTransId="{632411F7-A104-42CE-B23F-4009C1820C28}"/>
    <dgm:cxn modelId="{D8656775-F085-43B9-9982-CE4CFF31DB65}" type="presOf" srcId="{EAA23959-1C7A-4DCD-A802-64F55608EA5E}" destId="{8CE1ABE6-60B7-4C1E-B0FA-D32BF4EBB363}" srcOrd="0" destOrd="0" presId="urn:microsoft.com/office/officeart/2005/8/layout/hierarchy3"/>
    <dgm:cxn modelId="{C5CFA40A-4482-4245-AA2E-B96FDB6EB39B}" srcId="{5974917D-A742-4BBA-AC1E-348C5B3E6946}" destId="{EBAF78BD-4541-4377-A092-670169E6A1D2}" srcOrd="1" destOrd="0" parTransId="{F2487C93-5F1A-4CB7-9A94-8E5CE0DF1087}" sibTransId="{356B7EC5-E600-4DFE-B222-9EF5F2B8FF82}"/>
    <dgm:cxn modelId="{1B7EBCBC-9D92-4405-8F3A-F4B1253FF124}" type="presOf" srcId="{C5E56974-0C98-4C1D-92AC-399FA0C3EDC9}" destId="{561DDE4D-898E-451A-B49B-8AC0D316D205}" srcOrd="0" destOrd="0" presId="urn:microsoft.com/office/officeart/2005/8/layout/hierarchy3"/>
    <dgm:cxn modelId="{F5F34F2E-3555-4B04-A6F0-3B46603209D3}" srcId="{5974917D-A742-4BBA-AC1E-348C5B3E6946}" destId="{1E030EC8-C0D1-4A20-A28F-D9C01B5B118A}" srcOrd="2" destOrd="0" parTransId="{C78B48D1-C6CA-4B95-B12A-F7F1E2A9F935}" sibTransId="{BB2F9166-05C0-4F7A-8A34-9AE016238709}"/>
    <dgm:cxn modelId="{F5EE143E-25B7-4F2C-9DA5-852F238BE370}" type="presOf" srcId="{5974917D-A742-4BBA-AC1E-348C5B3E6946}" destId="{7E9C8E18-93DB-4DE4-8D41-3D77E9E1F8E6}" srcOrd="0" destOrd="0" presId="urn:microsoft.com/office/officeart/2005/8/layout/hierarchy3"/>
    <dgm:cxn modelId="{5C150A38-2E61-400A-BAEE-73669449E6DF}" type="presOf" srcId="{39FBAB71-F110-4746-980D-6EEA4F608C0F}" destId="{F7E69367-4F96-4645-80AB-23B2A7A23CAC}" srcOrd="1" destOrd="0" presId="urn:microsoft.com/office/officeart/2005/8/layout/hierarchy3"/>
    <dgm:cxn modelId="{D151025E-68AC-4153-B32A-574A91F933A2}" type="presOf" srcId="{44A9F195-38F0-46CC-B7FD-5F739AF343BE}" destId="{0333E61E-FBE9-48BB-B909-81A1E90C1CB4}" srcOrd="0" destOrd="0" presId="urn:microsoft.com/office/officeart/2005/8/layout/hierarchy3"/>
    <dgm:cxn modelId="{99FB31AB-8227-41C5-AB2A-E42120025F2E}" type="presOf" srcId="{C78B48D1-C6CA-4B95-B12A-F7F1E2A9F935}" destId="{49B43BEA-4259-4824-8D16-894D40C04440}" srcOrd="0" destOrd="0" presId="urn:microsoft.com/office/officeart/2005/8/layout/hierarchy3"/>
    <dgm:cxn modelId="{9CB92F42-C716-4815-9672-4F9408FDAF88}" srcId="{39FBAB71-F110-4746-980D-6EEA4F608C0F}" destId="{8E869BAC-8ACB-419F-BEC3-C9109A8A7DDE}" srcOrd="1" destOrd="0" parTransId="{E663D5BE-8994-4FEE-9B22-9EB8032DFE22}" sibTransId="{A36BFBE5-151D-43E3-B00E-70E7BB10449C}"/>
    <dgm:cxn modelId="{9A35A6F2-C403-453B-B509-85B3755DE979}" type="presOf" srcId="{F2487C93-5F1A-4CB7-9A94-8E5CE0DF1087}" destId="{1588C0C4-136D-44D3-87C4-A33942CA64BB}" srcOrd="0" destOrd="0" presId="urn:microsoft.com/office/officeart/2005/8/layout/hierarchy3"/>
    <dgm:cxn modelId="{0E59092B-2EA4-4F9A-B323-31A5754CF189}" type="presOf" srcId="{E663D5BE-8994-4FEE-9B22-9EB8032DFE22}" destId="{ADD3A821-9380-4822-B249-54502C1DBC32}" srcOrd="0" destOrd="0" presId="urn:microsoft.com/office/officeart/2005/8/layout/hierarchy3"/>
    <dgm:cxn modelId="{3DFF7DC1-D252-4C22-879E-F9ECD6199524}" type="presOf" srcId="{7253CE51-A23E-4DDE-826F-DFBAF833E005}" destId="{4CD8D1CC-4AC2-4169-9B2E-A00D147D8704}" srcOrd="0" destOrd="0" presId="urn:microsoft.com/office/officeart/2005/8/layout/hierarchy3"/>
    <dgm:cxn modelId="{DA985D82-202D-40A0-8FBC-671EC341136C}" srcId="{5974917D-A742-4BBA-AC1E-348C5B3E6946}" destId="{7253CE51-A23E-4DDE-826F-DFBAF833E005}" srcOrd="0" destOrd="0" parTransId="{44A9F195-38F0-46CC-B7FD-5F739AF343BE}" sibTransId="{5C049D51-0870-4BAA-B67E-F8ED330887A3}"/>
    <dgm:cxn modelId="{EE0CD3EB-7420-4F97-A745-8E7D9BE7B836}" type="presParOf" srcId="{8CE1ABE6-60B7-4C1E-B0FA-D32BF4EBB363}" destId="{C37895A5-4683-49E0-9816-D4D7D747BF2C}" srcOrd="0" destOrd="0" presId="urn:microsoft.com/office/officeart/2005/8/layout/hierarchy3"/>
    <dgm:cxn modelId="{2C6DB453-7FE0-4640-B4E0-2FAEC74C6739}" type="presParOf" srcId="{C37895A5-4683-49E0-9816-D4D7D747BF2C}" destId="{FB2B0CF7-769B-40EE-89A1-6DEA4167C06E}" srcOrd="0" destOrd="0" presId="urn:microsoft.com/office/officeart/2005/8/layout/hierarchy3"/>
    <dgm:cxn modelId="{E17D96DA-4AB8-4D77-9CCC-3D19369FA68E}" type="presParOf" srcId="{FB2B0CF7-769B-40EE-89A1-6DEA4167C06E}" destId="{7E9C8E18-93DB-4DE4-8D41-3D77E9E1F8E6}" srcOrd="0" destOrd="0" presId="urn:microsoft.com/office/officeart/2005/8/layout/hierarchy3"/>
    <dgm:cxn modelId="{DE824998-3C9E-44B2-8731-CE30A72DE20D}" type="presParOf" srcId="{FB2B0CF7-769B-40EE-89A1-6DEA4167C06E}" destId="{BF6E0971-FC9E-40C7-8E87-713231028A90}" srcOrd="1" destOrd="0" presId="urn:microsoft.com/office/officeart/2005/8/layout/hierarchy3"/>
    <dgm:cxn modelId="{703E01D2-6527-47E9-A9A6-686CCF3C3105}" type="presParOf" srcId="{C37895A5-4683-49E0-9816-D4D7D747BF2C}" destId="{7FA4EF8C-F9BF-460D-B833-412BBA53D691}" srcOrd="1" destOrd="0" presId="urn:microsoft.com/office/officeart/2005/8/layout/hierarchy3"/>
    <dgm:cxn modelId="{E9367C2D-A4F2-46EC-8033-19C9407DAC9F}" type="presParOf" srcId="{7FA4EF8C-F9BF-460D-B833-412BBA53D691}" destId="{0333E61E-FBE9-48BB-B909-81A1E90C1CB4}" srcOrd="0" destOrd="0" presId="urn:microsoft.com/office/officeart/2005/8/layout/hierarchy3"/>
    <dgm:cxn modelId="{2D6DA571-5DDA-47E2-A8D8-DA514237C71C}" type="presParOf" srcId="{7FA4EF8C-F9BF-460D-B833-412BBA53D691}" destId="{4CD8D1CC-4AC2-4169-9B2E-A00D147D8704}" srcOrd="1" destOrd="0" presId="urn:microsoft.com/office/officeart/2005/8/layout/hierarchy3"/>
    <dgm:cxn modelId="{AAE7CF26-04C8-46CB-8007-3FE04F904073}" type="presParOf" srcId="{7FA4EF8C-F9BF-460D-B833-412BBA53D691}" destId="{1588C0C4-136D-44D3-87C4-A33942CA64BB}" srcOrd="2" destOrd="0" presId="urn:microsoft.com/office/officeart/2005/8/layout/hierarchy3"/>
    <dgm:cxn modelId="{03BCF0DB-37C4-4AF7-8115-9B0883D22306}" type="presParOf" srcId="{7FA4EF8C-F9BF-460D-B833-412BBA53D691}" destId="{732E791E-1E8B-4545-B844-B254EBE4CEFB}" srcOrd="3" destOrd="0" presId="urn:microsoft.com/office/officeart/2005/8/layout/hierarchy3"/>
    <dgm:cxn modelId="{F754A94B-9C9D-4C00-AA07-BAE65C3A2FF6}" type="presParOf" srcId="{7FA4EF8C-F9BF-460D-B833-412BBA53D691}" destId="{49B43BEA-4259-4824-8D16-894D40C04440}" srcOrd="4" destOrd="0" presId="urn:microsoft.com/office/officeart/2005/8/layout/hierarchy3"/>
    <dgm:cxn modelId="{DFBE09C8-4588-42B1-AF6B-C094041E42C7}" type="presParOf" srcId="{7FA4EF8C-F9BF-460D-B833-412BBA53D691}" destId="{22C9C668-EE99-4201-A3B6-CC5DB35758AB}" srcOrd="5" destOrd="0" presId="urn:microsoft.com/office/officeart/2005/8/layout/hierarchy3"/>
    <dgm:cxn modelId="{220D8450-9B74-4491-A8ED-F1E282D9D636}" type="presParOf" srcId="{8CE1ABE6-60B7-4C1E-B0FA-D32BF4EBB363}" destId="{D0F47F14-D289-4976-9E74-937216ADD0A2}" srcOrd="1" destOrd="0" presId="urn:microsoft.com/office/officeart/2005/8/layout/hierarchy3"/>
    <dgm:cxn modelId="{70A55B28-47FA-4693-8B7B-144171317ACC}" type="presParOf" srcId="{D0F47F14-D289-4976-9E74-937216ADD0A2}" destId="{86E3B974-3F1B-4534-B178-55F9285A61AC}" srcOrd="0" destOrd="0" presId="urn:microsoft.com/office/officeart/2005/8/layout/hierarchy3"/>
    <dgm:cxn modelId="{F6748AEE-6170-49EB-8450-24AEF87977E5}" type="presParOf" srcId="{86E3B974-3F1B-4534-B178-55F9285A61AC}" destId="{C38EB2A9-5BDD-49A9-8C3D-A3AAC5EE5152}" srcOrd="0" destOrd="0" presId="urn:microsoft.com/office/officeart/2005/8/layout/hierarchy3"/>
    <dgm:cxn modelId="{9FBEE1C2-50CC-4C34-A931-F2950A80DBCC}" type="presParOf" srcId="{86E3B974-3F1B-4534-B178-55F9285A61AC}" destId="{F7E69367-4F96-4645-80AB-23B2A7A23CAC}" srcOrd="1" destOrd="0" presId="urn:microsoft.com/office/officeart/2005/8/layout/hierarchy3"/>
    <dgm:cxn modelId="{897A74F8-256F-441D-86F2-1C323C815FAB}" type="presParOf" srcId="{D0F47F14-D289-4976-9E74-937216ADD0A2}" destId="{38C5DCDE-AB90-46E9-8C67-E9ADC9E49B0D}" srcOrd="1" destOrd="0" presId="urn:microsoft.com/office/officeart/2005/8/layout/hierarchy3"/>
    <dgm:cxn modelId="{8A88DF7E-9CDD-41EC-9824-B5B4BBD83D30}" type="presParOf" srcId="{38C5DCDE-AB90-46E9-8C67-E9ADC9E49B0D}" destId="{561DDE4D-898E-451A-B49B-8AC0D316D205}" srcOrd="0" destOrd="0" presId="urn:microsoft.com/office/officeart/2005/8/layout/hierarchy3"/>
    <dgm:cxn modelId="{021C4CC0-6350-409D-BA9E-129DA508B463}" type="presParOf" srcId="{38C5DCDE-AB90-46E9-8C67-E9ADC9E49B0D}" destId="{C42D4247-7F6C-44E9-8A7E-B3A1B1C87F64}" srcOrd="1" destOrd="0" presId="urn:microsoft.com/office/officeart/2005/8/layout/hierarchy3"/>
    <dgm:cxn modelId="{15D91A8B-83A3-448C-A662-67A02030899C}" type="presParOf" srcId="{38C5DCDE-AB90-46E9-8C67-E9ADC9E49B0D}" destId="{ADD3A821-9380-4822-B249-54502C1DBC32}" srcOrd="2" destOrd="0" presId="urn:microsoft.com/office/officeart/2005/8/layout/hierarchy3"/>
    <dgm:cxn modelId="{761B023F-5C31-4BE1-9563-A8518742F431}" type="presParOf" srcId="{38C5DCDE-AB90-46E9-8C67-E9ADC9E49B0D}" destId="{D8A855A0-E17E-4C9D-8B43-FCD9FEA0ACA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C8E18-93DB-4DE4-8D41-3D77E9E1F8E6}">
      <dsp:nvSpPr>
        <dsp:cNvPr id="0" name=""/>
        <dsp:cNvSpPr/>
      </dsp:nvSpPr>
      <dsp:spPr>
        <a:xfrm>
          <a:off x="2852" y="561887"/>
          <a:ext cx="2870996" cy="863203"/>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smtClean="0"/>
            <a:t>SÖZSÜZ İLEŞİTİM</a:t>
          </a:r>
          <a:endParaRPr lang="tr-TR" sz="2700" kern="1200" dirty="0"/>
        </a:p>
      </dsp:txBody>
      <dsp:txXfrm>
        <a:off x="28134" y="587169"/>
        <a:ext cx="2820432" cy="812639"/>
      </dsp:txXfrm>
    </dsp:sp>
    <dsp:sp modelId="{0333E61E-FBE9-48BB-B909-81A1E90C1CB4}">
      <dsp:nvSpPr>
        <dsp:cNvPr id="0" name=""/>
        <dsp:cNvSpPr/>
      </dsp:nvSpPr>
      <dsp:spPr>
        <a:xfrm>
          <a:off x="289952" y="1425090"/>
          <a:ext cx="287099" cy="454070"/>
        </a:xfrm>
        <a:custGeom>
          <a:avLst/>
          <a:gdLst/>
          <a:ahLst/>
          <a:cxnLst/>
          <a:rect l="0" t="0" r="0" b="0"/>
          <a:pathLst>
            <a:path>
              <a:moveTo>
                <a:pt x="0" y="0"/>
              </a:moveTo>
              <a:lnTo>
                <a:pt x="0" y="454070"/>
              </a:lnTo>
              <a:lnTo>
                <a:pt x="287099" y="4540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D1CC-4AC2-4169-9B2E-A00D147D8704}">
      <dsp:nvSpPr>
        <dsp:cNvPr id="0" name=""/>
        <dsp:cNvSpPr/>
      </dsp:nvSpPr>
      <dsp:spPr>
        <a:xfrm>
          <a:off x="577051" y="1640891"/>
          <a:ext cx="2033678" cy="47653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Sesli</a:t>
          </a:r>
        </a:p>
      </dsp:txBody>
      <dsp:txXfrm>
        <a:off x="591008" y="1654848"/>
        <a:ext cx="2005764" cy="448625"/>
      </dsp:txXfrm>
    </dsp:sp>
    <dsp:sp modelId="{1588C0C4-136D-44D3-87C4-A33942CA64BB}">
      <dsp:nvSpPr>
        <dsp:cNvPr id="0" name=""/>
        <dsp:cNvSpPr/>
      </dsp:nvSpPr>
      <dsp:spPr>
        <a:xfrm>
          <a:off x="289952" y="1425090"/>
          <a:ext cx="287099" cy="1146411"/>
        </a:xfrm>
        <a:custGeom>
          <a:avLst/>
          <a:gdLst/>
          <a:ahLst/>
          <a:cxnLst/>
          <a:rect l="0" t="0" r="0" b="0"/>
          <a:pathLst>
            <a:path>
              <a:moveTo>
                <a:pt x="0" y="0"/>
              </a:moveTo>
              <a:lnTo>
                <a:pt x="0" y="1146411"/>
              </a:lnTo>
              <a:lnTo>
                <a:pt x="287099" y="11464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E791E-1E8B-4545-B844-B254EBE4CEFB}">
      <dsp:nvSpPr>
        <dsp:cNvPr id="0" name=""/>
        <dsp:cNvSpPr/>
      </dsp:nvSpPr>
      <dsp:spPr>
        <a:xfrm>
          <a:off x="577051" y="2333231"/>
          <a:ext cx="2033678" cy="47653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158839"/>
              <a:satOff val="5324"/>
              <a:lumOff val="-652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Sessiz</a:t>
          </a:r>
        </a:p>
      </dsp:txBody>
      <dsp:txXfrm>
        <a:off x="591008" y="2347188"/>
        <a:ext cx="2005764" cy="448625"/>
      </dsp:txXfrm>
    </dsp:sp>
    <dsp:sp modelId="{49B43BEA-4259-4824-8D16-894D40C04440}">
      <dsp:nvSpPr>
        <dsp:cNvPr id="0" name=""/>
        <dsp:cNvSpPr/>
      </dsp:nvSpPr>
      <dsp:spPr>
        <a:xfrm>
          <a:off x="289952" y="1425090"/>
          <a:ext cx="287099" cy="1838752"/>
        </a:xfrm>
        <a:custGeom>
          <a:avLst/>
          <a:gdLst/>
          <a:ahLst/>
          <a:cxnLst/>
          <a:rect l="0" t="0" r="0" b="0"/>
          <a:pathLst>
            <a:path>
              <a:moveTo>
                <a:pt x="0" y="0"/>
              </a:moveTo>
              <a:lnTo>
                <a:pt x="0" y="1838752"/>
              </a:lnTo>
              <a:lnTo>
                <a:pt x="287099" y="18387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9C668-EE99-4201-A3B6-CC5DB35758AB}">
      <dsp:nvSpPr>
        <dsp:cNvPr id="0" name=""/>
        <dsp:cNvSpPr/>
      </dsp:nvSpPr>
      <dsp:spPr>
        <a:xfrm>
          <a:off x="577051" y="3025572"/>
          <a:ext cx="2033678" cy="47653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317677"/>
              <a:satOff val="10648"/>
              <a:lumOff val="-1304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Nesnelerle</a:t>
          </a:r>
          <a:endParaRPr lang="tr-TR" sz="2400" kern="1200" dirty="0"/>
        </a:p>
      </dsp:txBody>
      <dsp:txXfrm>
        <a:off x="591008" y="3039529"/>
        <a:ext cx="2005764" cy="448625"/>
      </dsp:txXfrm>
    </dsp:sp>
    <dsp:sp modelId="{C38EB2A9-5BDD-49A9-8C3D-A3AAC5EE5152}">
      <dsp:nvSpPr>
        <dsp:cNvPr id="0" name=""/>
        <dsp:cNvSpPr/>
      </dsp:nvSpPr>
      <dsp:spPr>
        <a:xfrm>
          <a:off x="3305450" y="561887"/>
          <a:ext cx="2787697" cy="863203"/>
        </a:xfrm>
        <a:prstGeom prst="roundRect">
          <a:avLst>
            <a:gd name="adj" fmla="val 10000"/>
          </a:avLst>
        </a:prstGeom>
        <a:gradFill rotWithShape="0">
          <a:gsLst>
            <a:gs pos="0">
              <a:schemeClr val="accent2">
                <a:hueOff val="-12635355"/>
                <a:satOff val="21297"/>
                <a:lumOff val="-26079"/>
                <a:alphaOff val="0"/>
                <a:shade val="63000"/>
                <a:satMod val="165000"/>
              </a:schemeClr>
            </a:gs>
            <a:gs pos="30000">
              <a:schemeClr val="accent2">
                <a:hueOff val="-12635355"/>
                <a:satOff val="21297"/>
                <a:lumOff val="-26079"/>
                <a:alphaOff val="0"/>
                <a:shade val="58000"/>
                <a:satMod val="165000"/>
              </a:schemeClr>
            </a:gs>
            <a:gs pos="75000">
              <a:schemeClr val="accent2">
                <a:hueOff val="-12635355"/>
                <a:satOff val="21297"/>
                <a:lumOff val="-26079"/>
                <a:alphaOff val="0"/>
                <a:shade val="30000"/>
                <a:satMod val="175000"/>
              </a:schemeClr>
            </a:gs>
            <a:gs pos="100000">
              <a:schemeClr val="accent2">
                <a:hueOff val="-12635355"/>
                <a:satOff val="21297"/>
                <a:lumOff val="-260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smtClean="0"/>
            <a:t>SÖZLÜ İLEŞİTİM</a:t>
          </a:r>
          <a:endParaRPr lang="tr-TR" sz="2700" kern="1200" dirty="0"/>
        </a:p>
      </dsp:txBody>
      <dsp:txXfrm>
        <a:off x="3330732" y="587169"/>
        <a:ext cx="2737133" cy="812639"/>
      </dsp:txXfrm>
    </dsp:sp>
    <dsp:sp modelId="{561DDE4D-898E-451A-B49B-8AC0D316D205}">
      <dsp:nvSpPr>
        <dsp:cNvPr id="0" name=""/>
        <dsp:cNvSpPr/>
      </dsp:nvSpPr>
      <dsp:spPr>
        <a:xfrm>
          <a:off x="3584220" y="1425090"/>
          <a:ext cx="278769" cy="427725"/>
        </a:xfrm>
        <a:custGeom>
          <a:avLst/>
          <a:gdLst/>
          <a:ahLst/>
          <a:cxnLst/>
          <a:rect l="0" t="0" r="0" b="0"/>
          <a:pathLst>
            <a:path>
              <a:moveTo>
                <a:pt x="0" y="0"/>
              </a:moveTo>
              <a:lnTo>
                <a:pt x="0" y="427725"/>
              </a:lnTo>
              <a:lnTo>
                <a:pt x="278769" y="42772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2D4247-7F6C-44E9-8A7E-B3A1B1C87F64}">
      <dsp:nvSpPr>
        <dsp:cNvPr id="0" name=""/>
        <dsp:cNvSpPr/>
      </dsp:nvSpPr>
      <dsp:spPr>
        <a:xfrm>
          <a:off x="3862989" y="1640891"/>
          <a:ext cx="1992700" cy="4238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476516"/>
              <a:satOff val="15973"/>
              <a:lumOff val="-19559"/>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Dinleme</a:t>
          </a:r>
          <a:endParaRPr lang="tr-TR" sz="2400" kern="1200" dirty="0"/>
        </a:p>
      </dsp:txBody>
      <dsp:txXfrm>
        <a:off x="3875403" y="1653305"/>
        <a:ext cx="1967872" cy="399021"/>
      </dsp:txXfrm>
    </dsp:sp>
    <dsp:sp modelId="{ADD3A821-9380-4822-B249-54502C1DBC32}">
      <dsp:nvSpPr>
        <dsp:cNvPr id="0" name=""/>
        <dsp:cNvSpPr/>
      </dsp:nvSpPr>
      <dsp:spPr>
        <a:xfrm>
          <a:off x="3584220" y="1425090"/>
          <a:ext cx="278769" cy="1067376"/>
        </a:xfrm>
        <a:custGeom>
          <a:avLst/>
          <a:gdLst/>
          <a:ahLst/>
          <a:cxnLst/>
          <a:rect l="0" t="0" r="0" b="0"/>
          <a:pathLst>
            <a:path>
              <a:moveTo>
                <a:pt x="0" y="0"/>
              </a:moveTo>
              <a:lnTo>
                <a:pt x="0" y="1067376"/>
              </a:lnTo>
              <a:lnTo>
                <a:pt x="278769" y="1067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855A0-E17E-4C9D-8B43-FCD9FEA0ACA8}">
      <dsp:nvSpPr>
        <dsp:cNvPr id="0" name=""/>
        <dsp:cNvSpPr/>
      </dsp:nvSpPr>
      <dsp:spPr>
        <a:xfrm>
          <a:off x="3862989" y="2280542"/>
          <a:ext cx="1992700" cy="42384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635355"/>
              <a:satOff val="21297"/>
              <a:lumOff val="-26079"/>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Konuşma</a:t>
          </a:r>
          <a:endParaRPr lang="tr-TR" sz="2400" kern="1200" dirty="0"/>
        </a:p>
      </dsp:txBody>
      <dsp:txXfrm>
        <a:off x="3875403" y="2292956"/>
        <a:ext cx="1967872" cy="3990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35BC0A0D-34EA-4853-9170-FB05929CDF95}" type="datetimeFigureOut">
              <a:rPr lang="tr-TR" smtClean="0"/>
              <a:t>27.10.2016</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1CE7B3FB-ADD7-480B-B425-6BA7DBD04904}"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5BC0A0D-34EA-4853-9170-FB05929CDF95}" type="datetimeFigureOut">
              <a:rPr lang="tr-TR" smtClean="0"/>
              <a:t>27.10.2016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E7B3FB-ADD7-480B-B425-6BA7DBD0490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5BC0A0D-34EA-4853-9170-FB05929CDF95}" type="datetimeFigureOut">
              <a:rPr lang="tr-TR" smtClean="0"/>
              <a:t>27.10.2016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E7B3FB-ADD7-480B-B425-6BA7DBD0490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35BC0A0D-34EA-4853-9170-FB05929CDF95}" type="datetimeFigureOut">
              <a:rPr lang="tr-TR" smtClean="0"/>
              <a:t>27.10.2016</a:t>
            </a:fld>
            <a:endParaRPr lang="tr-TR"/>
          </a:p>
        </p:txBody>
      </p:sp>
      <p:sp>
        <p:nvSpPr>
          <p:cNvPr id="9" name="Slayt Numarası Yer Tutucusu 8"/>
          <p:cNvSpPr>
            <a:spLocks noGrp="1"/>
          </p:cNvSpPr>
          <p:nvPr>
            <p:ph type="sldNum" sz="quarter" idx="15"/>
          </p:nvPr>
        </p:nvSpPr>
        <p:spPr/>
        <p:txBody>
          <a:bodyPr rtlCol="0"/>
          <a:lstStyle/>
          <a:p>
            <a:fld id="{1CE7B3FB-ADD7-480B-B425-6BA7DBD04904}"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35BC0A0D-34EA-4853-9170-FB05929CDF95}" type="datetimeFigureOut">
              <a:rPr lang="tr-TR" smtClean="0"/>
              <a:t>27.10.2016</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1CE7B3FB-ADD7-480B-B425-6BA7DBD04904}"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35BC0A0D-34EA-4853-9170-FB05929CDF95}" type="datetimeFigureOut">
              <a:rPr lang="tr-TR" smtClean="0"/>
              <a:t>27.10.2016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E7B3FB-ADD7-480B-B425-6BA7DBD04904}"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35BC0A0D-34EA-4853-9170-FB05929CDF95}" type="datetimeFigureOut">
              <a:rPr lang="tr-TR" smtClean="0"/>
              <a:t>27.10.2016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E7B3FB-ADD7-480B-B425-6BA7DBD04904}"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35BC0A0D-34EA-4853-9170-FB05929CDF95}" type="datetimeFigureOut">
              <a:rPr lang="tr-TR" smtClean="0"/>
              <a:t>27.10.2016</a:t>
            </a:fld>
            <a:endParaRPr lang="tr-TR"/>
          </a:p>
        </p:txBody>
      </p:sp>
      <p:sp>
        <p:nvSpPr>
          <p:cNvPr id="7" name="Slayt Numarası Yer Tutucusu 6"/>
          <p:cNvSpPr>
            <a:spLocks noGrp="1"/>
          </p:cNvSpPr>
          <p:nvPr>
            <p:ph type="sldNum" sz="quarter" idx="11"/>
          </p:nvPr>
        </p:nvSpPr>
        <p:spPr/>
        <p:txBody>
          <a:bodyPr rtlCol="0"/>
          <a:lstStyle/>
          <a:p>
            <a:fld id="{1CE7B3FB-ADD7-480B-B425-6BA7DBD04904}"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BC0A0D-34EA-4853-9170-FB05929CDF95}" type="datetimeFigureOut">
              <a:rPr lang="tr-TR" smtClean="0"/>
              <a:t>27.10.2016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E7B3FB-ADD7-480B-B425-6BA7DBD0490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35BC0A0D-34EA-4853-9170-FB05929CDF95}" type="datetimeFigureOut">
              <a:rPr lang="tr-TR" smtClean="0"/>
              <a:t>27.10.2016</a:t>
            </a:fld>
            <a:endParaRPr lang="tr-TR"/>
          </a:p>
        </p:txBody>
      </p:sp>
      <p:sp>
        <p:nvSpPr>
          <p:cNvPr id="22" name="Slayt Numarası Yer Tutucusu 21"/>
          <p:cNvSpPr>
            <a:spLocks noGrp="1"/>
          </p:cNvSpPr>
          <p:nvPr>
            <p:ph type="sldNum" sz="quarter" idx="15"/>
          </p:nvPr>
        </p:nvSpPr>
        <p:spPr/>
        <p:txBody>
          <a:bodyPr rtlCol="0"/>
          <a:lstStyle/>
          <a:p>
            <a:fld id="{1CE7B3FB-ADD7-480B-B425-6BA7DBD04904}"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35BC0A0D-34EA-4853-9170-FB05929CDF95}" type="datetimeFigureOut">
              <a:rPr lang="tr-TR" smtClean="0"/>
              <a:t>27.10.2016</a:t>
            </a:fld>
            <a:endParaRPr lang="tr-TR"/>
          </a:p>
        </p:txBody>
      </p:sp>
      <p:sp>
        <p:nvSpPr>
          <p:cNvPr id="18" name="Slayt Numarası Yer Tutucusu 17"/>
          <p:cNvSpPr>
            <a:spLocks noGrp="1"/>
          </p:cNvSpPr>
          <p:nvPr>
            <p:ph type="sldNum" sz="quarter" idx="11"/>
          </p:nvPr>
        </p:nvSpPr>
        <p:spPr/>
        <p:txBody>
          <a:bodyPr rtlCol="0"/>
          <a:lstStyle/>
          <a:p>
            <a:fld id="{1CE7B3FB-ADD7-480B-B425-6BA7DBD04904}"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5BC0A0D-34EA-4853-9170-FB05929CDF95}" type="datetimeFigureOut">
              <a:rPr lang="tr-TR" smtClean="0"/>
              <a:t>27.10.2016</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E7B3FB-ADD7-480B-B425-6BA7DBD0490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548680"/>
            <a:ext cx="6840760" cy="3960440"/>
          </a:xfrm>
        </p:spPr>
        <p:txBody>
          <a:bodyPr>
            <a:noAutofit/>
          </a:bodyPr>
          <a:lstStyle/>
          <a:p>
            <a:pPr algn="ctr"/>
            <a:r>
              <a:rPr lang="tr-TR" sz="4400" dirty="0" smtClean="0">
                <a:latin typeface="Calibri" pitchFamily="34" charset="0"/>
                <a:cs typeface="Calibri" pitchFamily="34" charset="0"/>
              </a:rPr>
              <a:t>TOKİ SÖĞÜTÖNÜ ANAOKULU</a:t>
            </a:r>
            <a:br>
              <a:rPr lang="tr-TR" sz="4400" dirty="0" smtClean="0">
                <a:latin typeface="Calibri" pitchFamily="34" charset="0"/>
                <a:cs typeface="Calibri" pitchFamily="34" charset="0"/>
              </a:rPr>
            </a:br>
            <a:r>
              <a:rPr lang="tr-TR" sz="4400" dirty="0" smtClean="0">
                <a:latin typeface="Calibri" pitchFamily="34" charset="0"/>
                <a:cs typeface="Calibri" pitchFamily="34" charset="0"/>
              </a:rPr>
              <a:t/>
            </a:r>
            <a:br>
              <a:rPr lang="tr-TR" sz="4400" dirty="0" smtClean="0">
                <a:latin typeface="Calibri" pitchFamily="34" charset="0"/>
                <a:cs typeface="Calibri" pitchFamily="34" charset="0"/>
              </a:rPr>
            </a:br>
            <a:r>
              <a:rPr lang="tr-TR" sz="4400" dirty="0" smtClean="0">
                <a:latin typeface="Calibri" pitchFamily="34" charset="0"/>
                <a:cs typeface="Calibri" pitchFamily="34" charset="0"/>
              </a:rPr>
              <a:t>REHBERLİK SERVİSİ</a:t>
            </a:r>
            <a:br>
              <a:rPr lang="tr-TR" sz="4400" dirty="0" smtClean="0">
                <a:latin typeface="Calibri" pitchFamily="34" charset="0"/>
                <a:cs typeface="Calibri" pitchFamily="34" charset="0"/>
              </a:rPr>
            </a:br>
            <a:r>
              <a:rPr lang="tr-TR" sz="4400" dirty="0" smtClean="0">
                <a:latin typeface="Calibri" pitchFamily="34" charset="0"/>
                <a:cs typeface="Calibri" pitchFamily="34" charset="0"/>
              </a:rPr>
              <a:t/>
            </a:r>
            <a:br>
              <a:rPr lang="tr-TR" sz="4400" dirty="0" smtClean="0">
                <a:latin typeface="Calibri" pitchFamily="34" charset="0"/>
                <a:cs typeface="Calibri" pitchFamily="34" charset="0"/>
              </a:rPr>
            </a:br>
            <a:r>
              <a:rPr lang="tr-TR" sz="4400" dirty="0" smtClean="0">
                <a:latin typeface="Calibri" pitchFamily="34" charset="0"/>
                <a:cs typeface="Calibri" pitchFamily="34" charset="0"/>
              </a:rPr>
              <a:t>VELİ SEMİNERLERİ-1</a:t>
            </a:r>
            <a:endParaRPr lang="tr-TR" sz="4400" dirty="0">
              <a:latin typeface="Calibri" pitchFamily="34" charset="0"/>
              <a:cs typeface="Calibri" pitchFamily="34" charset="0"/>
            </a:endParaRPr>
          </a:p>
        </p:txBody>
      </p:sp>
      <p:sp>
        <p:nvSpPr>
          <p:cNvPr id="3" name="Alt Başlık 2"/>
          <p:cNvSpPr>
            <a:spLocks noGrp="1"/>
          </p:cNvSpPr>
          <p:nvPr>
            <p:ph type="subTitle" idx="1"/>
          </p:nvPr>
        </p:nvSpPr>
        <p:spPr/>
        <p:txBody>
          <a:bodyPr>
            <a:normAutofit fontScale="85000" lnSpcReduction="20000"/>
          </a:bodyPr>
          <a:lstStyle/>
          <a:p>
            <a:endParaRPr lang="tr-TR" dirty="0" smtClean="0"/>
          </a:p>
          <a:p>
            <a:pPr algn="r"/>
            <a:r>
              <a:rPr lang="tr-TR" sz="2600" dirty="0" smtClean="0">
                <a:latin typeface="Tahoma" pitchFamily="34" charset="0"/>
                <a:ea typeface="Tahoma" pitchFamily="34" charset="0"/>
                <a:cs typeface="Tahoma" pitchFamily="34" charset="0"/>
              </a:rPr>
              <a:t>MEMDUH GÜMÜŞ</a:t>
            </a:r>
          </a:p>
          <a:p>
            <a:pPr algn="r"/>
            <a:r>
              <a:rPr lang="tr-TR" sz="2600" dirty="0">
                <a:latin typeface="Tahoma" pitchFamily="34" charset="0"/>
                <a:ea typeface="Tahoma" pitchFamily="34" charset="0"/>
                <a:cs typeface="Tahoma" pitchFamily="34" charset="0"/>
              </a:rPr>
              <a:t>PSİKOLOJİK </a:t>
            </a:r>
            <a:r>
              <a:rPr lang="tr-TR" sz="2600" dirty="0" smtClean="0">
                <a:latin typeface="Tahoma" pitchFamily="34" charset="0"/>
                <a:ea typeface="Tahoma" pitchFamily="34" charset="0"/>
                <a:cs typeface="Tahoma" pitchFamily="34" charset="0"/>
              </a:rPr>
              <a:t>DANIŞMAN</a:t>
            </a:r>
          </a:p>
          <a:p>
            <a:pPr algn="r"/>
            <a:r>
              <a:rPr lang="tr-TR" sz="2600" dirty="0" smtClean="0">
                <a:latin typeface="Tahoma" pitchFamily="34" charset="0"/>
                <a:ea typeface="Tahoma" pitchFamily="34" charset="0"/>
                <a:cs typeface="Tahoma" pitchFamily="34" charset="0"/>
              </a:rPr>
              <a:t>(</a:t>
            </a:r>
            <a:r>
              <a:rPr lang="tr-TR" sz="2600" dirty="0">
                <a:latin typeface="Tahoma" pitchFamily="34" charset="0"/>
                <a:ea typeface="Tahoma" pitchFamily="34" charset="0"/>
                <a:cs typeface="Tahoma" pitchFamily="34" charset="0"/>
              </a:rPr>
              <a:t>REHBER ÖĞRETMEN)</a:t>
            </a:r>
          </a:p>
        </p:txBody>
      </p:sp>
    </p:spTree>
    <p:extLst>
      <p:ext uri="{BB962C8B-B14F-4D97-AF65-F5344CB8AC3E}">
        <p14:creationId xmlns:p14="http://schemas.microsoft.com/office/powerpoint/2010/main" val="120889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800" b="1" u="sng" dirty="0" smtClean="0">
                <a:latin typeface="Calibri" pitchFamily="34" charset="0"/>
                <a:cs typeface="Calibri" pitchFamily="34" charset="0"/>
              </a:rPr>
              <a:t>OKUL KORKUSU:</a:t>
            </a:r>
            <a:endParaRPr lang="tr-TR" sz="4800" b="1" u="sng" dirty="0">
              <a:latin typeface="Calibri" pitchFamily="34" charset="0"/>
              <a:cs typeface="Calibri" pitchFamily="34" charset="0"/>
            </a:endParaRPr>
          </a:p>
        </p:txBody>
      </p:sp>
      <p:pic>
        <p:nvPicPr>
          <p:cNvPr id="4" name="Resim 1"/>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5793234" cy="38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6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433513"/>
            <a:ext cx="54387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64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2053239"/>
            <a:ext cx="7272808" cy="3933384"/>
          </a:xfrm>
          <a:prstGeom prst="rect">
            <a:avLst/>
          </a:prstGeom>
        </p:spPr>
        <p:txBody>
          <a:bodyPr wrap="square">
            <a:spAutoFit/>
          </a:bodyPr>
          <a:lstStyle/>
          <a:p>
            <a:pPr marL="285750" indent="-285750">
              <a:lnSpc>
                <a:spcPct val="80000"/>
              </a:lnSpc>
              <a:buFont typeface="Arial" pitchFamily="34" charset="0"/>
              <a:buChar char="•"/>
            </a:pPr>
            <a:r>
              <a:rPr lang="tr-TR" altLang="tr-TR" dirty="0" smtClean="0">
                <a:latin typeface="Verdana" pitchFamily="34" charset="0"/>
                <a:ea typeface="Verdana" pitchFamily="34" charset="0"/>
                <a:cs typeface="Verdana" pitchFamily="34" charset="0"/>
              </a:rPr>
              <a:t>	</a:t>
            </a:r>
            <a:r>
              <a:rPr lang="tr-TR" altLang="tr-TR" sz="2400" dirty="0" smtClean="0">
                <a:latin typeface="Tahoma" pitchFamily="34" charset="0"/>
                <a:ea typeface="Tahoma" pitchFamily="34" charset="0"/>
                <a:cs typeface="Tahoma" pitchFamily="34" charset="0"/>
              </a:rPr>
              <a:t>Okul fobisi kuvvetli bir endişe nedeniyle çocuğun okula gitmeyi reddetmesi ya da bu konuda isteksiz görünmesidir.</a:t>
            </a:r>
          </a:p>
          <a:p>
            <a:pPr>
              <a:lnSpc>
                <a:spcPct val="80000"/>
              </a:lnSpc>
            </a:pPr>
            <a:endParaRPr lang="tr-TR" altLang="tr-TR" sz="2400" dirty="0" smtClean="0">
              <a:latin typeface="Tahoma" pitchFamily="34" charset="0"/>
              <a:ea typeface="Tahoma" pitchFamily="34" charset="0"/>
              <a:cs typeface="Tahoma" pitchFamily="34" charset="0"/>
            </a:endParaRPr>
          </a:p>
          <a:p>
            <a:pPr>
              <a:lnSpc>
                <a:spcPct val="80000"/>
              </a:lnSpc>
            </a:pPr>
            <a:r>
              <a:rPr lang="tr-TR" altLang="tr-TR" sz="2400" dirty="0" smtClean="0">
                <a:latin typeface="Tahoma" pitchFamily="34" charset="0"/>
                <a:ea typeface="Tahoma" pitchFamily="34" charset="0"/>
                <a:cs typeface="Tahoma" pitchFamily="34" charset="0"/>
              </a:rPr>
              <a:t>	</a:t>
            </a:r>
          </a:p>
          <a:p>
            <a:pPr>
              <a:lnSpc>
                <a:spcPct val="80000"/>
              </a:lnSpc>
            </a:pPr>
            <a:endParaRPr lang="tr-TR" altLang="tr-TR" sz="2400" dirty="0">
              <a:latin typeface="Tahoma" pitchFamily="34" charset="0"/>
              <a:ea typeface="Tahoma" pitchFamily="34" charset="0"/>
              <a:cs typeface="Tahoma" pitchFamily="34" charset="0"/>
            </a:endParaRPr>
          </a:p>
          <a:p>
            <a:pPr marL="285750" indent="-285750">
              <a:lnSpc>
                <a:spcPct val="80000"/>
              </a:lnSpc>
              <a:buFont typeface="Arial" pitchFamily="34" charset="0"/>
              <a:buChar char="•"/>
            </a:pPr>
            <a:r>
              <a:rPr lang="tr-TR" altLang="tr-TR" sz="2400" dirty="0" smtClean="0">
                <a:latin typeface="Tahoma" pitchFamily="34" charset="0"/>
                <a:ea typeface="Tahoma" pitchFamily="34" charset="0"/>
                <a:cs typeface="Tahoma" pitchFamily="34" charset="0"/>
              </a:rPr>
              <a:t>	Okul fobisi olan çocuklar okula olan isteksizliklerini tipik bir biçimde bedensel yakınmalarla dile getirirler. Mide bulantısı, karın ya da baş ağrısından şikayet ederler. Okula gitmemelerine karar verilir verilmez belirtiler kaybolur. Ertesi gün aynı şikayetler yine ortaya çıkar.  </a:t>
            </a:r>
            <a:endParaRPr lang="tr-TR" altLang="tr-TR"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9336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2413338"/>
            <a:ext cx="4572000" cy="4154984"/>
          </a:xfrm>
          <a:prstGeom prst="rect">
            <a:avLst/>
          </a:prstGeom>
        </p:spPr>
        <p:txBody>
          <a:bodyPr>
            <a:spAutoFit/>
          </a:bodyPr>
          <a:lstStyle/>
          <a:p>
            <a:r>
              <a:rPr lang="tr-TR" altLang="tr-TR" sz="2400" b="1" dirty="0" smtClean="0">
                <a:latin typeface="Tahoma" pitchFamily="34" charset="0"/>
                <a:ea typeface="Tahoma" pitchFamily="34" charset="0"/>
                <a:cs typeface="Tahoma" pitchFamily="34" charset="0"/>
              </a:rPr>
              <a:t>Nedenleri:</a:t>
            </a:r>
            <a:r>
              <a:rPr lang="tr-TR" altLang="tr-TR" sz="2400" dirty="0" smtClean="0">
                <a:latin typeface="Tahoma" pitchFamily="34" charset="0"/>
                <a:ea typeface="Tahoma" pitchFamily="34" charset="0"/>
                <a:cs typeface="Tahoma" pitchFamily="34" charset="0"/>
              </a:rPr>
              <a:t> </a:t>
            </a:r>
          </a:p>
          <a:p>
            <a:endParaRPr lang="tr-TR" altLang="tr-TR" sz="2400" dirty="0" smtClean="0">
              <a:latin typeface="Tahoma" pitchFamily="34" charset="0"/>
              <a:ea typeface="Tahoma" pitchFamily="34" charset="0"/>
              <a:cs typeface="Tahoma" pitchFamily="34" charset="0"/>
            </a:endParaRPr>
          </a:p>
          <a:p>
            <a:r>
              <a:rPr lang="tr-TR" altLang="tr-TR" sz="2400" dirty="0" smtClean="0">
                <a:latin typeface="Tahoma" pitchFamily="34" charset="0"/>
                <a:ea typeface="Tahoma" pitchFamily="34" charset="0"/>
                <a:cs typeface="Tahoma" pitchFamily="34" charset="0"/>
              </a:rPr>
              <a:t>	Kalıtımsal ya da yapısal etkenlerden çok psikolojik yaşantılar</a:t>
            </a:r>
          </a:p>
          <a:p>
            <a:endParaRPr lang="tr-TR" altLang="tr-TR" sz="2400" dirty="0" smtClean="0">
              <a:latin typeface="Tahoma" pitchFamily="34" charset="0"/>
              <a:ea typeface="Tahoma" pitchFamily="34" charset="0"/>
              <a:cs typeface="Tahoma" pitchFamily="34" charset="0"/>
            </a:endParaRPr>
          </a:p>
          <a:p>
            <a:r>
              <a:rPr lang="tr-TR" altLang="tr-TR" sz="2400" dirty="0" smtClean="0">
                <a:latin typeface="Tahoma" pitchFamily="34" charset="0"/>
                <a:ea typeface="Tahoma" pitchFamily="34" charset="0"/>
                <a:cs typeface="Tahoma" pitchFamily="34" charset="0"/>
              </a:rPr>
              <a:t> 	Anne ve çocuk arasındaki sorunlar</a:t>
            </a:r>
          </a:p>
          <a:p>
            <a:r>
              <a:rPr lang="tr-TR" altLang="tr-TR" sz="2400" dirty="0">
                <a:latin typeface="Tahoma" pitchFamily="34" charset="0"/>
                <a:ea typeface="Tahoma" pitchFamily="34" charset="0"/>
                <a:cs typeface="Tahoma" pitchFamily="34" charset="0"/>
              </a:rPr>
              <a:t>	</a:t>
            </a:r>
            <a:endParaRPr lang="tr-TR" altLang="tr-TR" sz="2400" dirty="0" smtClean="0">
              <a:latin typeface="Tahoma" pitchFamily="34" charset="0"/>
              <a:ea typeface="Tahoma" pitchFamily="34" charset="0"/>
              <a:cs typeface="Tahoma" pitchFamily="34" charset="0"/>
            </a:endParaRPr>
          </a:p>
          <a:p>
            <a:r>
              <a:rPr lang="tr-TR" altLang="tr-TR" sz="2400" dirty="0">
                <a:latin typeface="Tahoma" pitchFamily="34" charset="0"/>
                <a:ea typeface="Tahoma" pitchFamily="34" charset="0"/>
                <a:cs typeface="Tahoma" pitchFamily="34" charset="0"/>
              </a:rPr>
              <a:t>	</a:t>
            </a:r>
            <a:r>
              <a:rPr lang="tr-TR" altLang="tr-TR" sz="2400" dirty="0" smtClean="0">
                <a:latin typeface="Tahoma" pitchFamily="34" charset="0"/>
                <a:ea typeface="Tahoma" pitchFamily="34" charset="0"/>
                <a:cs typeface="Tahoma" pitchFamily="34" charset="0"/>
              </a:rPr>
              <a:t>Anneyi yitirme, kaybetme korkusu…</a:t>
            </a:r>
            <a:endParaRPr lang="tr-TR" altLang="tr-TR" sz="2400" dirty="0">
              <a:latin typeface="Tahoma" pitchFamily="34" charset="0"/>
              <a:ea typeface="Tahoma" pitchFamily="34" charset="0"/>
              <a:cs typeface="Tahoma" pitchFamily="34" charset="0"/>
            </a:endParaRPr>
          </a:p>
        </p:txBody>
      </p:sp>
      <p:pic>
        <p:nvPicPr>
          <p:cNvPr id="3"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404664"/>
            <a:ext cx="28575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935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138138"/>
          </a:xfrm>
        </p:spPr>
        <p:txBody>
          <a:bodyPr>
            <a:normAutofit fontScale="90000"/>
          </a:bodyPr>
          <a:lstStyle/>
          <a:p>
            <a:r>
              <a:rPr lang="tr-TR" altLang="tr-TR" sz="3200" b="1" dirty="0" smtClean="0">
                <a:latin typeface="Comic Sans MS" pitchFamily="66" charset="0"/>
              </a:rPr>
              <a:t/>
            </a:r>
            <a:br>
              <a:rPr lang="tr-TR" altLang="tr-TR" sz="3200" b="1" dirty="0" smtClean="0">
                <a:latin typeface="Comic Sans MS" pitchFamily="66" charset="0"/>
              </a:rPr>
            </a:br>
            <a:r>
              <a:rPr lang="tr-TR" altLang="tr-TR" sz="2400" b="1" dirty="0" smtClean="0">
                <a:latin typeface="Verdana" pitchFamily="34" charset="0"/>
                <a:ea typeface="Verdana" pitchFamily="34" charset="0"/>
                <a:cs typeface="Verdana" pitchFamily="34" charset="0"/>
              </a:rPr>
              <a:t>OKUL FOBİSİ OLAN ÇOCUKLARDA GELİŞEN, 3 KARAKTERİSTİK ÖZELİK!</a:t>
            </a:r>
            <a:endParaRPr lang="tr-TR" sz="2400" dirty="0">
              <a:latin typeface="Verdana" pitchFamily="34" charset="0"/>
              <a:ea typeface="Verdana" pitchFamily="34" charset="0"/>
              <a:cs typeface="Verdana" pitchFamily="34" charset="0"/>
            </a:endParaRPr>
          </a:p>
        </p:txBody>
      </p:sp>
      <p:sp>
        <p:nvSpPr>
          <p:cNvPr id="3" name="İçerik Yer Tutucusu 2"/>
          <p:cNvSpPr>
            <a:spLocks noGrp="1"/>
          </p:cNvSpPr>
          <p:nvPr>
            <p:ph sz="quarter" idx="1"/>
          </p:nvPr>
        </p:nvSpPr>
        <p:spPr>
          <a:xfrm>
            <a:off x="457200" y="2132856"/>
            <a:ext cx="7467600" cy="4341096"/>
          </a:xfrm>
        </p:spPr>
        <p:txBody>
          <a:bodyPr/>
          <a:lstStyle/>
          <a:p>
            <a:r>
              <a:rPr lang="tr-TR" altLang="tr-TR" dirty="0">
                <a:latin typeface="Tahoma" pitchFamily="34" charset="0"/>
                <a:ea typeface="Tahoma" pitchFamily="34" charset="0"/>
                <a:cs typeface="Tahoma" pitchFamily="34" charset="0"/>
              </a:rPr>
              <a:t>Anne – babaları tarafından aşırı korunma sonucu </a:t>
            </a:r>
            <a:r>
              <a:rPr lang="tr-TR" altLang="tr-TR" b="1" dirty="0">
                <a:latin typeface="Tahoma" pitchFamily="34" charset="0"/>
                <a:ea typeface="Tahoma" pitchFamily="34" charset="0"/>
                <a:cs typeface="Tahoma" pitchFamily="34" charset="0"/>
              </a:rPr>
              <a:t>bağımlı </a:t>
            </a:r>
            <a:r>
              <a:rPr lang="tr-TR" altLang="tr-TR" dirty="0">
                <a:latin typeface="Tahoma" pitchFamily="34" charset="0"/>
                <a:ea typeface="Tahoma" pitchFamily="34" charset="0"/>
                <a:cs typeface="Tahoma" pitchFamily="34" charset="0"/>
              </a:rPr>
              <a:t>bir birey olarak </a:t>
            </a:r>
            <a:r>
              <a:rPr lang="tr-TR" altLang="tr-TR" dirty="0" smtClean="0">
                <a:latin typeface="Tahoma" pitchFamily="34" charset="0"/>
                <a:ea typeface="Tahoma" pitchFamily="34" charset="0"/>
                <a:cs typeface="Tahoma" pitchFamily="34" charset="0"/>
              </a:rPr>
              <a:t>gelişirler</a:t>
            </a:r>
          </a:p>
          <a:p>
            <a:r>
              <a:rPr lang="tr-TR" altLang="tr-TR" dirty="0">
                <a:latin typeface="Tahoma" pitchFamily="34" charset="0"/>
                <a:ea typeface="Tahoma" pitchFamily="34" charset="0"/>
                <a:cs typeface="Tahoma" pitchFamily="34" charset="0"/>
              </a:rPr>
              <a:t>Tüm gereksinimlerinin karşılanması çocuğun </a:t>
            </a:r>
            <a:r>
              <a:rPr lang="tr-TR" altLang="tr-TR" b="1" dirty="0">
                <a:latin typeface="Tahoma" pitchFamily="34" charset="0"/>
                <a:ea typeface="Tahoma" pitchFamily="34" charset="0"/>
                <a:cs typeface="Tahoma" pitchFamily="34" charset="0"/>
              </a:rPr>
              <a:t>çok isteyen ve hileye başvuran</a:t>
            </a:r>
            <a:r>
              <a:rPr lang="tr-TR" altLang="tr-TR" dirty="0">
                <a:latin typeface="Tahoma" pitchFamily="34" charset="0"/>
                <a:ea typeface="Tahoma" pitchFamily="34" charset="0"/>
                <a:cs typeface="Tahoma" pitchFamily="34" charset="0"/>
              </a:rPr>
              <a:t> bir birey olmasına yol açar. Bu tür çocuklar istedikleri her şeye istedikleri an kavuşurlar.</a:t>
            </a:r>
          </a:p>
          <a:p>
            <a:r>
              <a:rPr lang="tr-TR" altLang="tr-TR" dirty="0">
                <a:latin typeface="Tahoma" pitchFamily="34" charset="0"/>
                <a:ea typeface="Tahoma" pitchFamily="34" charset="0"/>
                <a:cs typeface="Tahoma" pitchFamily="34" charset="0"/>
              </a:rPr>
              <a:t>Anne – babanın disiplin konusundaki başarısızlıkları nedeniyle çocuğun isteklerine set çekilememesi onda </a:t>
            </a:r>
            <a:r>
              <a:rPr lang="tr-TR" altLang="tr-TR" b="1" dirty="0">
                <a:latin typeface="Tahoma" pitchFamily="34" charset="0"/>
                <a:ea typeface="Tahoma" pitchFamily="34" charset="0"/>
                <a:cs typeface="Tahoma" pitchFamily="34" charset="0"/>
              </a:rPr>
              <a:t>egemenlik </a:t>
            </a:r>
            <a:r>
              <a:rPr lang="tr-TR" altLang="tr-TR" dirty="0">
                <a:latin typeface="Tahoma" pitchFamily="34" charset="0"/>
                <a:ea typeface="Tahoma" pitchFamily="34" charset="0"/>
                <a:cs typeface="Tahoma" pitchFamily="34" charset="0"/>
              </a:rPr>
              <a:t>duygusunun gelişmesine neden olur. Bu durumda çocuk bütün ev işlerine karışır. </a:t>
            </a:r>
          </a:p>
          <a:p>
            <a:endParaRPr lang="tr-TR" dirty="0"/>
          </a:p>
        </p:txBody>
      </p:sp>
    </p:spTree>
    <p:extLst>
      <p:ext uri="{BB962C8B-B14F-4D97-AF65-F5344CB8AC3E}">
        <p14:creationId xmlns:p14="http://schemas.microsoft.com/office/powerpoint/2010/main" val="51920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ÖNERİLER:</a:t>
            </a:r>
            <a:endParaRPr lang="tr-TR" b="1" dirty="0"/>
          </a:p>
        </p:txBody>
      </p:sp>
      <p:sp>
        <p:nvSpPr>
          <p:cNvPr id="3" name="İçerik Yer Tutucusu 2"/>
          <p:cNvSpPr>
            <a:spLocks noGrp="1"/>
          </p:cNvSpPr>
          <p:nvPr>
            <p:ph sz="quarter" idx="1"/>
          </p:nvPr>
        </p:nvSpPr>
        <p:spPr/>
        <p:txBody>
          <a:bodyPr/>
          <a:lstStyle/>
          <a:p>
            <a:pPr fontAlgn="auto">
              <a:lnSpc>
                <a:spcPct val="80000"/>
              </a:lnSpc>
              <a:spcBef>
                <a:spcPts val="0"/>
              </a:spcBef>
              <a:spcAft>
                <a:spcPts val="0"/>
              </a:spcAft>
              <a:defRPr/>
            </a:pPr>
            <a:r>
              <a:rPr lang="tr-TR" altLang="tr-TR" dirty="0">
                <a:latin typeface="Tahoma" pitchFamily="34" charset="0"/>
                <a:ea typeface="Tahoma" pitchFamily="34" charset="0"/>
                <a:cs typeface="Tahoma" pitchFamily="34" charset="0"/>
              </a:rPr>
              <a:t>Çocuk okula gitmemek için ilk bahaneleri öne sürdüğünde, okulla temasa geçin. Çocuk, bir yandan okula gitmesi için ısrar ederken, diğer yandan sorununu çözümlemeye çalıştığınızı görürse ona iki ders vermiş olursunuz.</a:t>
            </a:r>
          </a:p>
          <a:p>
            <a:pPr marL="381000" indent="-381000" fontAlgn="auto">
              <a:lnSpc>
                <a:spcPct val="80000"/>
              </a:lnSpc>
              <a:spcBef>
                <a:spcPts val="0"/>
              </a:spcBef>
              <a:spcAft>
                <a:spcPts val="0"/>
              </a:spcAft>
              <a:buFontTx/>
              <a:buAutoNum type="arabicPeriod"/>
              <a:defRPr/>
            </a:pPr>
            <a:endParaRPr lang="tr-TR" altLang="tr-TR" dirty="0">
              <a:latin typeface="Tahoma" pitchFamily="34" charset="0"/>
              <a:ea typeface="Tahoma" pitchFamily="34" charset="0"/>
              <a:cs typeface="Tahoma" pitchFamily="34" charset="0"/>
            </a:endParaRPr>
          </a:p>
          <a:p>
            <a:pPr fontAlgn="auto">
              <a:lnSpc>
                <a:spcPct val="80000"/>
              </a:lnSpc>
              <a:spcBef>
                <a:spcPts val="0"/>
              </a:spcBef>
              <a:spcAft>
                <a:spcPts val="0"/>
              </a:spcAft>
              <a:defRPr/>
            </a:pPr>
            <a:r>
              <a:rPr lang="tr-TR" altLang="tr-TR" dirty="0">
                <a:latin typeface="Tahoma" pitchFamily="34" charset="0"/>
                <a:ea typeface="Tahoma" pitchFamily="34" charset="0"/>
                <a:cs typeface="Tahoma" pitchFamily="34" charset="0"/>
              </a:rPr>
              <a:t> Birincisi, karşılaşılan sorunların çözümlenmesi gerektiğidir. Diğeri, insanların karşılaştıkları sorunları çözümlemeye uğraşırken istemese bile çaba sarf etmek zorunda olduğudur.</a:t>
            </a:r>
          </a:p>
          <a:p>
            <a:pPr fontAlgn="auto">
              <a:lnSpc>
                <a:spcPct val="80000"/>
              </a:lnSpc>
              <a:spcBef>
                <a:spcPts val="0"/>
              </a:spcBef>
              <a:spcAft>
                <a:spcPts val="0"/>
              </a:spcAft>
              <a:defRPr/>
            </a:pPr>
            <a:endParaRPr lang="tr-TR" altLang="tr-TR" dirty="0">
              <a:latin typeface="Tahoma" pitchFamily="34" charset="0"/>
              <a:ea typeface="Tahoma" pitchFamily="34" charset="0"/>
              <a:cs typeface="Tahoma" pitchFamily="34" charset="0"/>
            </a:endParaRPr>
          </a:p>
          <a:p>
            <a:pPr fontAlgn="auto">
              <a:lnSpc>
                <a:spcPct val="80000"/>
              </a:lnSpc>
              <a:spcBef>
                <a:spcPts val="0"/>
              </a:spcBef>
              <a:spcAft>
                <a:spcPts val="0"/>
              </a:spcAft>
              <a:defRPr/>
            </a:pPr>
            <a:r>
              <a:rPr lang="tr-TR" altLang="tr-TR" sz="2800" b="1" dirty="0">
                <a:latin typeface="Tahoma" pitchFamily="34" charset="0"/>
                <a:ea typeface="Tahoma" pitchFamily="34" charset="0"/>
                <a:cs typeface="Tahoma" pitchFamily="34" charset="0"/>
                <a:sym typeface="Wingdings" panose="05000000000000000000" pitchFamily="2" charset="2"/>
              </a:rPr>
              <a:t></a:t>
            </a:r>
            <a:r>
              <a:rPr lang="tr-TR" altLang="tr-TR" dirty="0">
                <a:latin typeface="Tahoma" pitchFamily="34" charset="0"/>
                <a:ea typeface="Tahoma" pitchFamily="34" charset="0"/>
                <a:cs typeface="Tahoma" pitchFamily="34" charset="0"/>
              </a:rPr>
              <a:t>Çocuğunuzun evde kalmasına izin verdiğinizde onu yeniden okula göndermek güçleşecektir. Aynı zamanda ona sorunlarla mücadele etmek yerine kaçmayı öğretmiş olursunuz</a:t>
            </a:r>
            <a:endParaRPr lang="tr-TR"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6580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360742"/>
            <a:ext cx="7848872" cy="4745915"/>
          </a:xfrm>
          <a:prstGeom prst="rect">
            <a:avLst/>
          </a:prstGeom>
        </p:spPr>
        <p:txBody>
          <a:bodyPr wrap="square">
            <a:spAutoFit/>
          </a:bodyPr>
          <a:lstStyle/>
          <a:p>
            <a:pPr>
              <a:lnSpc>
                <a:spcPct val="90000"/>
              </a:lnSpc>
            </a:pPr>
            <a:r>
              <a:rPr lang="tr-TR" altLang="tr-TR" sz="2000" b="1" dirty="0" smtClean="0">
                <a:latin typeface="Tahoma" pitchFamily="34" charset="0"/>
                <a:ea typeface="Tahoma" pitchFamily="34" charset="0"/>
                <a:cs typeface="Tahoma" pitchFamily="34" charset="0"/>
                <a:sym typeface="Wingdings" pitchFamily="2" charset="2"/>
              </a:rPr>
              <a:t> </a:t>
            </a:r>
            <a:r>
              <a:rPr lang="tr-TR" altLang="tr-TR" sz="2400" dirty="0" smtClean="0">
                <a:latin typeface="Tahoma" pitchFamily="34" charset="0"/>
                <a:ea typeface="Tahoma" pitchFamily="34" charset="0"/>
                <a:cs typeface="Tahoma" pitchFamily="34" charset="0"/>
              </a:rPr>
              <a:t>Okula gitmek istemeyen çocuğa soğukkanlı bir tutumla yaklaşmak gerekir. Anne- babadan hangisi daha kararlı ve tutarlı davranabiliyorsa çocuğu okula o götürmelidir. Okulda süresi zamanla azaltılarak çocukla birlikte kalınabilir.</a:t>
            </a:r>
          </a:p>
          <a:p>
            <a:pPr>
              <a:lnSpc>
                <a:spcPct val="90000"/>
              </a:lnSpc>
            </a:pPr>
            <a:endParaRPr lang="tr-TR" altLang="tr-TR" sz="2400" dirty="0" smtClean="0">
              <a:latin typeface="Tahoma" pitchFamily="34" charset="0"/>
              <a:ea typeface="Tahoma" pitchFamily="34" charset="0"/>
              <a:cs typeface="Tahoma" pitchFamily="34" charset="0"/>
            </a:endParaRPr>
          </a:p>
          <a:p>
            <a:pPr>
              <a:lnSpc>
                <a:spcPct val="90000"/>
              </a:lnSpc>
            </a:pPr>
            <a:r>
              <a:rPr lang="tr-TR" altLang="tr-TR" sz="2400" dirty="0" smtClean="0">
                <a:latin typeface="Tahoma" pitchFamily="34" charset="0"/>
                <a:ea typeface="Tahoma" pitchFamily="34" charset="0"/>
                <a:cs typeface="Tahoma" pitchFamily="34" charset="0"/>
                <a:sym typeface="Wingdings" pitchFamily="2" charset="2"/>
              </a:rPr>
              <a:t> </a:t>
            </a:r>
            <a:r>
              <a:rPr lang="tr-TR" altLang="tr-TR" sz="2400" dirty="0" smtClean="0">
                <a:latin typeface="Tahoma" pitchFamily="34" charset="0"/>
                <a:ea typeface="Tahoma" pitchFamily="34" charset="0"/>
                <a:cs typeface="Tahoma" pitchFamily="34" charset="0"/>
              </a:rPr>
              <a:t>Okul başarısının şimdilik önemli olmadığı anlatılmalı, sıkıntılar anlayışla karşılanmalı, ama okula gitme konusunda ödün verilmemelidir. Sınıfa girmek istemese de okula gitmelidir. Öğretmenler odasında oturması ya da bahçede dolaşması bile evde oturmasından iyidir.</a:t>
            </a:r>
          </a:p>
          <a:p>
            <a:pPr>
              <a:lnSpc>
                <a:spcPct val="90000"/>
              </a:lnSpc>
            </a:pPr>
            <a:endParaRPr lang="tr-TR" altLang="tr-TR" sz="2400" dirty="0">
              <a:latin typeface="Tahoma" pitchFamily="34" charset="0"/>
              <a:ea typeface="Tahoma" pitchFamily="34" charset="0"/>
              <a:cs typeface="Tahoma" pitchFamily="34" charset="0"/>
            </a:endParaRPr>
          </a:p>
          <a:p>
            <a:pPr>
              <a:lnSpc>
                <a:spcPct val="90000"/>
              </a:lnSpc>
            </a:pPr>
            <a:r>
              <a:rPr lang="tr-TR" altLang="tr-TR" sz="2400" dirty="0" smtClean="0">
                <a:latin typeface="Tahoma" pitchFamily="34" charset="0"/>
                <a:ea typeface="Tahoma" pitchFamily="34" charset="0"/>
                <a:cs typeface="Tahoma" pitchFamily="34" charset="0"/>
                <a:sym typeface="Wingdings" pitchFamily="2" charset="2"/>
              </a:rPr>
              <a:t></a:t>
            </a:r>
            <a:r>
              <a:rPr lang="tr-TR" altLang="tr-TR" sz="2400" dirty="0" smtClean="0">
                <a:latin typeface="Tahoma" pitchFamily="34" charset="0"/>
                <a:ea typeface="Tahoma" pitchFamily="34" charset="0"/>
                <a:cs typeface="Tahoma" pitchFamily="34" charset="0"/>
              </a:rPr>
              <a:t> “Bir şeyin yok senin, naz yapıyorsun” gibi sözler söylemekten kaçınmalıdır. </a:t>
            </a:r>
            <a:endParaRPr lang="tr-TR" altLang="tr-TR" sz="2400" u="sng"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7726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709857"/>
            <a:ext cx="7776864" cy="2123658"/>
          </a:xfrm>
          <a:prstGeom prst="rect">
            <a:avLst/>
          </a:prstGeom>
        </p:spPr>
        <p:txBody>
          <a:bodyPr wrap="square">
            <a:spAutoFit/>
          </a:bodyPr>
          <a:lstStyle/>
          <a:p>
            <a:pPr algn="ctr"/>
            <a:r>
              <a:rPr lang="tr-TR" sz="9600" b="1" dirty="0" smtClean="0">
                <a:solidFill>
                  <a:srgbClr val="FF0066"/>
                </a:solidFill>
              </a:rPr>
              <a:t>ETKİLİ</a:t>
            </a:r>
            <a:r>
              <a:rPr lang="tr-TR" b="1" dirty="0" smtClean="0">
                <a:solidFill>
                  <a:srgbClr val="000099"/>
                </a:solidFill>
              </a:rPr>
              <a:t> </a:t>
            </a:r>
          </a:p>
          <a:p>
            <a:pPr algn="ctr"/>
            <a:r>
              <a:rPr lang="tr-TR" b="1" dirty="0" smtClean="0">
                <a:solidFill>
                  <a:srgbClr val="000099"/>
                </a:solidFill>
              </a:rPr>
              <a:t>AİLE İLETİŞİMİ</a:t>
            </a:r>
          </a:p>
          <a:p>
            <a:endParaRPr lang="tr-TR" b="1" dirty="0" smtClean="0">
              <a:solidFill>
                <a:srgbClr val="FF0066"/>
              </a:solidFill>
            </a:endParaRPr>
          </a:p>
        </p:txBody>
      </p:sp>
      <p:pic>
        <p:nvPicPr>
          <p:cNvPr id="3" name="Picture 3" descr="gülen çoc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05064"/>
            <a:ext cx="23749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999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piyale iletişim"/>
          <p:cNvPicPr>
            <a:picLocks noChangeAspect="1" noChangeArrowheads="1"/>
          </p:cNvPicPr>
          <p:nvPr/>
        </p:nvPicPr>
        <p:blipFill>
          <a:blip r:embed="rId2">
            <a:lum bright="-70000" contrast="-94000"/>
            <a:extLst>
              <a:ext uri="{28A0092B-C50C-407E-A947-70E740481C1C}">
                <a14:useLocalDpi xmlns:a14="http://schemas.microsoft.com/office/drawing/2010/main" val="0"/>
              </a:ext>
            </a:extLst>
          </a:blip>
          <a:srcRect/>
          <a:stretch>
            <a:fillRect/>
          </a:stretch>
        </p:blipFill>
        <p:spPr bwMode="auto">
          <a:xfrm>
            <a:off x="467544" y="476672"/>
            <a:ext cx="8153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57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u="sng" dirty="0"/>
              <a:t>CAN KULAĞI İLE </a:t>
            </a:r>
            <a:r>
              <a:rPr lang="tr-TR" sz="3600" b="1" u="sng" dirty="0" smtClean="0"/>
              <a:t>DİNLEMEK:</a:t>
            </a:r>
            <a:endParaRPr lang="tr-TR" sz="3600" b="1" u="sng" dirty="0"/>
          </a:p>
        </p:txBody>
      </p:sp>
      <p:sp>
        <p:nvSpPr>
          <p:cNvPr id="3" name="İçerik Yer Tutucusu 2"/>
          <p:cNvSpPr>
            <a:spLocks noGrp="1"/>
          </p:cNvSpPr>
          <p:nvPr>
            <p:ph sz="quarter" idx="1"/>
          </p:nvPr>
        </p:nvSpPr>
        <p:spPr/>
        <p:txBody>
          <a:bodyPr>
            <a:normAutofit/>
          </a:bodyPr>
          <a:lstStyle/>
          <a:p>
            <a:endParaRPr lang="tr-TR" sz="4000" b="1" dirty="0" smtClean="0"/>
          </a:p>
          <a:p>
            <a:r>
              <a:rPr lang="tr-TR" sz="4000" dirty="0" smtClean="0">
                <a:latin typeface="Tahoma" pitchFamily="34" charset="0"/>
                <a:ea typeface="Tahoma" pitchFamily="34" charset="0"/>
                <a:cs typeface="Tahoma" pitchFamily="34" charset="0"/>
              </a:rPr>
              <a:t>Çocuğunuza </a:t>
            </a:r>
            <a:r>
              <a:rPr lang="tr-TR" sz="4000" dirty="0">
                <a:latin typeface="Tahoma" pitchFamily="34" charset="0"/>
                <a:ea typeface="Tahoma" pitchFamily="34" charset="0"/>
                <a:cs typeface="Tahoma" pitchFamily="34" charset="0"/>
              </a:rPr>
              <a:t>bırakabileceğiniz </a:t>
            </a:r>
          </a:p>
          <a:p>
            <a:pPr marL="0" indent="0">
              <a:buNone/>
            </a:pPr>
            <a:r>
              <a:rPr lang="tr-TR" sz="4000" dirty="0">
                <a:latin typeface="Tahoma" pitchFamily="34" charset="0"/>
                <a:ea typeface="Tahoma" pitchFamily="34" charset="0"/>
                <a:cs typeface="Tahoma" pitchFamily="34" charset="0"/>
              </a:rPr>
              <a:t>en büyük </a:t>
            </a:r>
            <a:r>
              <a:rPr lang="tr-TR" sz="4000" dirty="0" smtClean="0">
                <a:latin typeface="Tahoma" pitchFamily="34" charset="0"/>
                <a:ea typeface="Tahoma" pitchFamily="34" charset="0"/>
                <a:cs typeface="Tahoma" pitchFamily="34" charset="0"/>
              </a:rPr>
              <a:t>miras; O’na </a:t>
            </a:r>
            <a:r>
              <a:rPr lang="tr-TR" sz="4000" dirty="0">
                <a:latin typeface="Tahoma" pitchFamily="34" charset="0"/>
                <a:ea typeface="Tahoma" pitchFamily="34" charset="0"/>
                <a:cs typeface="Tahoma" pitchFamily="34" charset="0"/>
              </a:rPr>
              <a:t>dinlemeyi öğretmektir. </a:t>
            </a:r>
          </a:p>
        </p:txBody>
      </p:sp>
    </p:spTree>
    <p:extLst>
      <p:ext uri="{BB962C8B-B14F-4D97-AF65-F5344CB8AC3E}">
        <p14:creationId xmlns:p14="http://schemas.microsoft.com/office/powerpoint/2010/main" val="412537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OKUL KORKUSU, KURALLI YAŞAM, AİLE İLETİŞİMİ!</a:t>
            </a:r>
            <a:endParaRPr lang="tr-TR" b="1" dirty="0"/>
          </a:p>
        </p:txBody>
      </p:sp>
      <p:sp>
        <p:nvSpPr>
          <p:cNvPr id="3" name="İçerik Yer Tutucusu 2"/>
          <p:cNvSpPr>
            <a:spLocks noGrp="1"/>
          </p:cNvSpPr>
          <p:nvPr>
            <p:ph sz="quarter" idx="1"/>
          </p:nvPr>
        </p:nvSpPr>
        <p:spPr/>
        <p:txBody>
          <a:bodyPr/>
          <a:lstStyle/>
          <a:p>
            <a:endParaRPr lang="tr-TR" dirty="0" smtClean="0">
              <a:latin typeface="Verdana" pitchFamily="34" charset="0"/>
              <a:ea typeface="Verdana" pitchFamily="34" charset="0"/>
              <a:cs typeface="Verdana" pitchFamily="34" charset="0"/>
            </a:endParaRPr>
          </a:p>
          <a:p>
            <a:r>
              <a:rPr lang="tr-TR" dirty="0" smtClean="0">
                <a:latin typeface="Verdana" pitchFamily="34" charset="0"/>
                <a:ea typeface="Verdana" pitchFamily="34" charset="0"/>
                <a:cs typeface="Verdana" pitchFamily="34" charset="0"/>
              </a:rPr>
              <a:t>REHBERLİK NEDİR?</a:t>
            </a:r>
          </a:p>
          <a:p>
            <a:pPr marL="0" indent="0">
              <a:buNone/>
            </a:pPr>
            <a:endParaRPr lang="tr-TR" dirty="0" smtClean="0">
              <a:latin typeface="Verdana" pitchFamily="34" charset="0"/>
              <a:ea typeface="Verdana" pitchFamily="34" charset="0"/>
              <a:cs typeface="Verdana" pitchFamily="34" charset="0"/>
            </a:endParaRPr>
          </a:p>
          <a:p>
            <a:r>
              <a:rPr lang="tr-TR" dirty="0">
                <a:latin typeface="Calibri" pitchFamily="34" charset="0"/>
                <a:cs typeface="Calibri" pitchFamily="34" charset="0"/>
              </a:rPr>
              <a:t>Rehberlik ve Psikolojik Danışma kişinin kendisini ve çevresini tanıması, problem çözme becerilerini kazanması, kendini gerçekleştirmesi, karar verme ve uyum sağlama yeteneğini geliştirmesi, bedensel, bilişsel, duygusal ve sosyal gelişimini sağlıklı olarak gerçekleştirmesi amacıyla uzmanlarca yapılan tüm </a:t>
            </a:r>
            <a:r>
              <a:rPr lang="tr-TR" dirty="0" smtClean="0">
                <a:latin typeface="Calibri" pitchFamily="34" charset="0"/>
                <a:cs typeface="Calibri" pitchFamily="34" charset="0"/>
              </a:rPr>
              <a:t>öğrencilere, ailelere </a:t>
            </a:r>
            <a:r>
              <a:rPr lang="tr-TR" dirty="0">
                <a:latin typeface="Calibri" pitchFamily="34" charset="0"/>
                <a:cs typeface="Calibri" pitchFamily="34" charset="0"/>
              </a:rPr>
              <a:t>yönelik profesyonel bir hizmettir.</a:t>
            </a:r>
          </a:p>
          <a:p>
            <a:endParaRPr lang="tr-TR"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00924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srgbClr val="C00000"/>
                </a:solidFill>
              </a:rPr>
              <a:t>BEN DİLİ Mİ</a:t>
            </a:r>
            <a:r>
              <a:rPr lang="tr-TR" sz="3200" b="1" dirty="0">
                <a:solidFill>
                  <a:srgbClr val="791D7E"/>
                </a:solidFill>
              </a:rPr>
              <a:t>, SEN DİLİ Mİ?</a:t>
            </a:r>
            <a:br>
              <a:rPr lang="tr-TR" sz="3200" b="1" dirty="0">
                <a:solidFill>
                  <a:srgbClr val="791D7E"/>
                </a:solidFill>
              </a:rPr>
            </a:br>
            <a:endParaRPr lang="tr-TR" dirty="0"/>
          </a:p>
        </p:txBody>
      </p:sp>
      <p:sp>
        <p:nvSpPr>
          <p:cNvPr id="3" name="İçerik Yer Tutucusu 2"/>
          <p:cNvSpPr>
            <a:spLocks noGrp="1"/>
          </p:cNvSpPr>
          <p:nvPr>
            <p:ph sz="quarter" idx="1"/>
          </p:nvPr>
        </p:nvSpPr>
        <p:spPr/>
        <p:txBody>
          <a:bodyPr>
            <a:normAutofit fontScale="92500" lnSpcReduction="10000"/>
          </a:bodyPr>
          <a:lstStyle/>
          <a:p>
            <a:pPr marL="342900" indent="-342900" defTabSz="914400">
              <a:spcBef>
                <a:spcPct val="20000"/>
              </a:spcBef>
              <a:buFont typeface="Arial" charset="0"/>
              <a:buChar char="•"/>
              <a:defRPr/>
            </a:pPr>
            <a:r>
              <a:rPr lang="tr-TR" b="1" dirty="0">
                <a:latin typeface="Comic Sans MS" pitchFamily="66" charset="0"/>
              </a:rPr>
              <a:t>Yeter artık. Yapma şunu 	</a:t>
            </a:r>
          </a:p>
          <a:p>
            <a:pPr marL="342900" indent="-342900" defTabSz="914400">
              <a:spcBef>
                <a:spcPct val="20000"/>
              </a:spcBef>
              <a:buFont typeface="Arial" charset="0"/>
              <a:buChar char="•"/>
              <a:defRPr/>
            </a:pPr>
            <a:r>
              <a:rPr lang="tr-TR" b="1" dirty="0">
                <a:solidFill>
                  <a:srgbClr val="C00000"/>
                </a:solidFill>
                <a:latin typeface="Comic Sans MS" pitchFamily="66" charset="0"/>
              </a:rPr>
              <a:t>-SEN DİLİ-</a:t>
            </a:r>
          </a:p>
          <a:p>
            <a:pPr marL="342900" indent="-342900" defTabSz="914400">
              <a:spcBef>
                <a:spcPct val="20000"/>
              </a:spcBef>
              <a:buFont typeface="Arial" charset="0"/>
              <a:buChar char="•"/>
              <a:defRPr/>
            </a:pPr>
            <a:r>
              <a:rPr lang="tr-TR" b="1" dirty="0">
                <a:latin typeface="Comic Sans MS" pitchFamily="66" charset="0"/>
              </a:rPr>
              <a:t>Kardeşine vurduğun zaman canı acıdığından </a:t>
            </a:r>
            <a:r>
              <a:rPr lang="tr-TR" b="1" dirty="0" err="1">
                <a:latin typeface="Comic Sans MS" pitchFamily="66" charset="0"/>
              </a:rPr>
              <a:t>ağlıyor.Ben</a:t>
            </a:r>
            <a:r>
              <a:rPr lang="tr-TR" b="1" dirty="0">
                <a:latin typeface="Comic Sans MS" pitchFamily="66" charset="0"/>
              </a:rPr>
              <a:t> de onu teselli ederken ne yapacağımı şaşırıyorum. Bu durum beni üzüyor.</a:t>
            </a:r>
          </a:p>
          <a:p>
            <a:pPr marL="342900" indent="-342900" defTabSz="914400">
              <a:spcBef>
                <a:spcPct val="20000"/>
              </a:spcBef>
              <a:buFont typeface="Arial" charset="0"/>
              <a:buChar char="•"/>
              <a:defRPr/>
            </a:pPr>
            <a:r>
              <a:rPr lang="tr-TR" b="1" dirty="0">
                <a:solidFill>
                  <a:srgbClr val="C00000"/>
                </a:solidFill>
                <a:latin typeface="Comic Sans MS" pitchFamily="66" charset="0"/>
              </a:rPr>
              <a:t>-BEN DİLİ-</a:t>
            </a:r>
          </a:p>
          <a:p>
            <a:pPr marL="342900" indent="-342900" defTabSz="914400">
              <a:spcBef>
                <a:spcPct val="20000"/>
              </a:spcBef>
              <a:buFont typeface="Arial" charset="0"/>
              <a:buChar char="•"/>
              <a:defRPr/>
            </a:pPr>
            <a:r>
              <a:rPr lang="tr-TR" b="1" dirty="0">
                <a:latin typeface="Comic Sans MS" pitchFamily="66" charset="0"/>
              </a:rPr>
              <a:t>Terbiyesizlik yapma.</a:t>
            </a:r>
          </a:p>
          <a:p>
            <a:pPr marL="342900" indent="-342900" defTabSz="914400">
              <a:spcBef>
                <a:spcPct val="20000"/>
              </a:spcBef>
              <a:buFont typeface="Arial" charset="0"/>
              <a:buChar char="•"/>
              <a:defRPr/>
            </a:pPr>
            <a:r>
              <a:rPr lang="tr-TR" b="1" dirty="0">
                <a:solidFill>
                  <a:srgbClr val="C00000"/>
                </a:solidFill>
                <a:latin typeface="Comic Sans MS" pitchFamily="66" charset="0"/>
              </a:rPr>
              <a:t>-SEN DİLİ-</a:t>
            </a:r>
          </a:p>
          <a:p>
            <a:pPr marL="342900" indent="-342900" defTabSz="914400">
              <a:spcBef>
                <a:spcPct val="20000"/>
              </a:spcBef>
              <a:buFont typeface="Arial" charset="0"/>
              <a:buChar char="•"/>
              <a:defRPr/>
            </a:pPr>
            <a:r>
              <a:rPr lang="tr-TR" b="1" dirty="0">
                <a:latin typeface="Comic Sans MS" pitchFamily="66" charset="0"/>
              </a:rPr>
              <a:t>Bilgisayarı kapatmanı istiyorum.</a:t>
            </a:r>
          </a:p>
          <a:p>
            <a:pPr marL="342900" indent="-342900" defTabSz="914400">
              <a:spcBef>
                <a:spcPct val="20000"/>
              </a:spcBef>
              <a:buFont typeface="Arial" charset="0"/>
              <a:buChar char="•"/>
              <a:defRPr/>
            </a:pPr>
            <a:r>
              <a:rPr lang="tr-TR" b="1" dirty="0">
                <a:solidFill>
                  <a:srgbClr val="C00000"/>
                </a:solidFill>
                <a:latin typeface="Comic Sans MS" pitchFamily="66" charset="0"/>
              </a:rPr>
              <a:t>-BEN DİLİ-</a:t>
            </a:r>
          </a:p>
          <a:p>
            <a:pPr marL="342900" indent="-342900" defTabSz="914400">
              <a:spcBef>
                <a:spcPct val="20000"/>
              </a:spcBef>
              <a:buFont typeface="Arial" charset="0"/>
              <a:buChar char="•"/>
              <a:defRPr/>
            </a:pPr>
            <a:r>
              <a:rPr lang="tr-TR" b="1" dirty="0">
                <a:latin typeface="Comic Sans MS" pitchFamily="66" charset="0"/>
              </a:rPr>
              <a:t>Notlarını böyle düşük görünce başarısız olacağını düşünerek kaygılanıyorum.</a:t>
            </a:r>
          </a:p>
          <a:p>
            <a:pPr marL="342900" indent="-342900" defTabSz="914400">
              <a:spcBef>
                <a:spcPct val="20000"/>
              </a:spcBef>
              <a:buFont typeface="Arial" charset="0"/>
              <a:buChar char="•"/>
              <a:defRPr/>
            </a:pPr>
            <a:r>
              <a:rPr lang="tr-TR" b="1" dirty="0">
                <a:solidFill>
                  <a:srgbClr val="C00000"/>
                </a:solidFill>
                <a:latin typeface="Comic Sans MS" pitchFamily="66" charset="0"/>
              </a:rPr>
              <a:t>-BEN DİLİ-</a:t>
            </a:r>
          </a:p>
          <a:p>
            <a:endParaRPr lang="tr-TR" dirty="0"/>
          </a:p>
        </p:txBody>
      </p:sp>
    </p:spTree>
    <p:extLst>
      <p:ext uri="{BB962C8B-B14F-4D97-AF65-F5344CB8AC3E}">
        <p14:creationId xmlns:p14="http://schemas.microsoft.com/office/powerpoint/2010/main" val="2470689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srgbClr val="C00000"/>
                </a:solidFill>
              </a:rPr>
              <a:t>BEN DİLİ Mİ</a:t>
            </a:r>
            <a:r>
              <a:rPr lang="tr-TR" sz="3200" b="1" dirty="0">
                <a:solidFill>
                  <a:srgbClr val="791D7E"/>
                </a:solidFill>
              </a:rPr>
              <a:t>, SEN DİLİ Mİ?</a:t>
            </a:r>
            <a:br>
              <a:rPr lang="tr-TR" sz="3200" b="1" dirty="0">
                <a:solidFill>
                  <a:srgbClr val="791D7E"/>
                </a:solidFill>
              </a:rPr>
            </a:br>
            <a:endParaRPr lang="tr-TR" dirty="0"/>
          </a:p>
        </p:txBody>
      </p:sp>
      <p:sp>
        <p:nvSpPr>
          <p:cNvPr id="3" name="İçerik Yer Tutucusu 2"/>
          <p:cNvSpPr>
            <a:spLocks noGrp="1"/>
          </p:cNvSpPr>
          <p:nvPr>
            <p:ph sz="quarter" idx="1"/>
          </p:nvPr>
        </p:nvSpPr>
        <p:spPr/>
        <p:txBody>
          <a:bodyPr>
            <a:normAutofit fontScale="92500"/>
          </a:bodyPr>
          <a:lstStyle/>
          <a:p>
            <a:pPr marL="342900" indent="-342900" defTabSz="914400">
              <a:spcBef>
                <a:spcPct val="20000"/>
              </a:spcBef>
              <a:buFont typeface="Arial" charset="0"/>
              <a:buChar char="•"/>
              <a:defRPr/>
            </a:pPr>
            <a:r>
              <a:rPr lang="tr-TR" b="1" dirty="0">
                <a:latin typeface="Comic Sans MS" pitchFamily="66" charset="0"/>
              </a:rPr>
              <a:t>Hayır, bu saatte top oynamaya gidemezsin. Çünkü hava karardı.</a:t>
            </a:r>
          </a:p>
          <a:p>
            <a:pPr marL="342900" indent="-342900" defTabSz="914400">
              <a:spcBef>
                <a:spcPct val="20000"/>
              </a:spcBef>
              <a:buFont typeface="Arial" charset="0"/>
              <a:buChar char="•"/>
              <a:defRPr/>
            </a:pPr>
            <a:r>
              <a:rPr lang="tr-TR" b="1" dirty="0">
                <a:solidFill>
                  <a:srgbClr val="C00000"/>
                </a:solidFill>
                <a:latin typeface="Comic Sans MS" pitchFamily="66" charset="0"/>
              </a:rPr>
              <a:t> -BEN DİLİ-</a:t>
            </a:r>
          </a:p>
          <a:p>
            <a:pPr marL="342900" indent="-342900" defTabSz="914400">
              <a:spcBef>
                <a:spcPct val="20000"/>
              </a:spcBef>
              <a:buFont typeface="Arial" charset="0"/>
              <a:buChar char="•"/>
              <a:defRPr/>
            </a:pPr>
            <a:r>
              <a:rPr lang="tr-TR" b="1" dirty="0">
                <a:latin typeface="Comic Sans MS" pitchFamily="66" charset="0"/>
              </a:rPr>
              <a:t>Saçlarını bu şekilde toplamandan hoşlanmıyorum. </a:t>
            </a:r>
          </a:p>
          <a:p>
            <a:pPr marL="342900" indent="-342900" defTabSz="914400">
              <a:spcBef>
                <a:spcPct val="20000"/>
              </a:spcBef>
              <a:buFont typeface="Arial" charset="0"/>
              <a:buChar char="•"/>
              <a:defRPr/>
            </a:pPr>
            <a:r>
              <a:rPr lang="tr-TR" b="1" dirty="0">
                <a:solidFill>
                  <a:srgbClr val="C00000"/>
                </a:solidFill>
                <a:latin typeface="Comic Sans MS" pitchFamily="66" charset="0"/>
              </a:rPr>
              <a:t>-BEN DİLİ-</a:t>
            </a:r>
          </a:p>
          <a:p>
            <a:pPr marL="342900" indent="-342900" defTabSz="914400">
              <a:spcBef>
                <a:spcPct val="20000"/>
              </a:spcBef>
              <a:buFont typeface="Arial" charset="0"/>
              <a:buChar char="•"/>
              <a:defRPr/>
            </a:pPr>
            <a:r>
              <a:rPr lang="tr-TR" b="1" dirty="0">
                <a:latin typeface="Comic Sans MS" pitchFamily="66" charset="0"/>
              </a:rPr>
              <a:t>Sanki spor toto oynamışsın. Bu ne biçim karne böyle? </a:t>
            </a:r>
          </a:p>
          <a:p>
            <a:pPr marL="342900" indent="-342900" defTabSz="914400">
              <a:spcBef>
                <a:spcPct val="20000"/>
              </a:spcBef>
              <a:buFont typeface="Arial" charset="0"/>
              <a:buChar char="•"/>
              <a:defRPr/>
            </a:pPr>
            <a:r>
              <a:rPr lang="tr-TR" b="1" dirty="0">
                <a:solidFill>
                  <a:srgbClr val="C00000"/>
                </a:solidFill>
                <a:latin typeface="Comic Sans MS" pitchFamily="66" charset="0"/>
              </a:rPr>
              <a:t>-SEN DİLİ-</a:t>
            </a:r>
          </a:p>
          <a:p>
            <a:pPr marL="342900" indent="-342900" defTabSz="914400">
              <a:spcBef>
                <a:spcPct val="20000"/>
              </a:spcBef>
              <a:buFont typeface="Arial" charset="0"/>
              <a:buChar char="•"/>
              <a:defRPr/>
            </a:pPr>
            <a:r>
              <a:rPr lang="tr-TR" b="1" dirty="0">
                <a:latin typeface="Comic Sans MS" pitchFamily="66" charset="0"/>
              </a:rPr>
              <a:t>Sen zaten hep böylesin. </a:t>
            </a:r>
          </a:p>
          <a:p>
            <a:pPr marL="342900" indent="-342900" defTabSz="914400">
              <a:spcBef>
                <a:spcPct val="20000"/>
              </a:spcBef>
              <a:buFont typeface="Arial" charset="0"/>
              <a:buChar char="•"/>
              <a:defRPr/>
            </a:pPr>
            <a:r>
              <a:rPr lang="tr-TR" b="1" dirty="0">
                <a:solidFill>
                  <a:srgbClr val="C00000"/>
                </a:solidFill>
                <a:latin typeface="Comic Sans MS" pitchFamily="66" charset="0"/>
              </a:rPr>
              <a:t>-SEN DİLİ-</a:t>
            </a:r>
          </a:p>
          <a:p>
            <a:pPr marL="342900" indent="-342900" defTabSz="914400">
              <a:spcBef>
                <a:spcPct val="20000"/>
              </a:spcBef>
              <a:buFont typeface="Arial" charset="0"/>
              <a:buChar char="•"/>
              <a:defRPr/>
            </a:pPr>
            <a:r>
              <a:rPr lang="tr-TR" b="1" dirty="0">
                <a:latin typeface="Comic Sans MS" pitchFamily="66" charset="0"/>
              </a:rPr>
              <a:t>Odanı yine toplamamışsın. Çok dağınıksın. </a:t>
            </a:r>
          </a:p>
          <a:p>
            <a:pPr marL="342900" indent="-342900" defTabSz="914400">
              <a:spcBef>
                <a:spcPct val="20000"/>
              </a:spcBef>
              <a:buFont typeface="Arial" charset="0"/>
              <a:buChar char="•"/>
              <a:defRPr/>
            </a:pPr>
            <a:r>
              <a:rPr lang="tr-TR" b="1" dirty="0">
                <a:solidFill>
                  <a:srgbClr val="C00000"/>
                </a:solidFill>
                <a:latin typeface="Comic Sans MS" pitchFamily="66" charset="0"/>
              </a:rPr>
              <a:t>-SEN DİLİ-</a:t>
            </a:r>
          </a:p>
          <a:p>
            <a:endParaRPr lang="tr-TR" dirty="0"/>
          </a:p>
        </p:txBody>
      </p:sp>
    </p:spTree>
    <p:extLst>
      <p:ext uri="{BB962C8B-B14F-4D97-AF65-F5344CB8AC3E}">
        <p14:creationId xmlns:p14="http://schemas.microsoft.com/office/powerpoint/2010/main" val="2926511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b="1" dirty="0">
                <a:solidFill>
                  <a:srgbClr val="791D7E"/>
                </a:solidFill>
                <a:latin typeface="Calibri" pitchFamily="34" charset="0"/>
                <a:cs typeface="Calibri" pitchFamily="34" charset="0"/>
              </a:rPr>
              <a:t>KİŞİLER ARASI İLETİŞİM</a:t>
            </a:r>
            <a:br>
              <a:rPr lang="tr-TR" sz="3200" b="1" dirty="0">
                <a:solidFill>
                  <a:srgbClr val="791D7E"/>
                </a:solidFill>
                <a:latin typeface="Calibri" pitchFamily="34" charset="0"/>
                <a:cs typeface="Calibri" pitchFamily="34" charset="0"/>
              </a:rPr>
            </a:br>
            <a:endParaRPr lang="tr-TR" dirty="0">
              <a:latin typeface="Calibri" pitchFamily="34" charset="0"/>
              <a:cs typeface="Calibri" pitchFamily="34" charset="0"/>
            </a:endParaRPr>
          </a:p>
        </p:txBody>
      </p:sp>
      <p:sp>
        <p:nvSpPr>
          <p:cNvPr id="3" name="İçerik Yer Tutucusu 2"/>
          <p:cNvSpPr>
            <a:spLocks noGrp="1"/>
          </p:cNvSpPr>
          <p:nvPr>
            <p:ph sz="quarter" idx="1"/>
          </p:nvPr>
        </p:nvSpPr>
        <p:spPr/>
        <p:txBody>
          <a:bodyPr/>
          <a:lstStyle/>
          <a:p>
            <a:pPr marL="0" indent="0">
              <a:buNone/>
            </a:pPr>
            <a:r>
              <a:rPr lang="tr-TR" b="1" dirty="0" smtClean="0">
                <a:latin typeface="Calibri" pitchFamily="34" charset="0"/>
                <a:cs typeface="Calibri" pitchFamily="34" charset="0"/>
              </a:rPr>
              <a:t>İLETİŞİM </a:t>
            </a:r>
            <a:r>
              <a:rPr lang="tr-TR" b="1" dirty="0" smtClean="0">
                <a:latin typeface="Calibri" pitchFamily="34" charset="0"/>
                <a:cs typeface="Calibri" pitchFamily="34" charset="0"/>
              </a:rPr>
              <a:t>TÜRLERİ</a:t>
            </a:r>
            <a:r>
              <a:rPr lang="tr-TR" b="1" dirty="0" smtClean="0">
                <a:latin typeface="Calibri" pitchFamily="34" charset="0"/>
                <a:cs typeface="Calibri" pitchFamily="34" charset="0"/>
              </a:rPr>
              <a:t>: </a:t>
            </a:r>
            <a:endParaRPr lang="tr-TR" b="1" dirty="0">
              <a:latin typeface="Calibri" pitchFamily="34" charset="0"/>
              <a:cs typeface="Calibri" pitchFamily="34" charset="0"/>
            </a:endParaRPr>
          </a:p>
        </p:txBody>
      </p:sp>
      <p:graphicFrame>
        <p:nvGraphicFramePr>
          <p:cNvPr id="4" name="26 Diyagram"/>
          <p:cNvGraphicFramePr/>
          <p:nvPr/>
        </p:nvGraphicFramePr>
        <p:xfrm>
          <a:off x="1797050" y="2162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8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latin typeface="Calibri" pitchFamily="34" charset="0"/>
                <a:cs typeface="Calibri" pitchFamily="34" charset="0"/>
              </a:rPr>
              <a:t>BEN DİLİ NE KAZANDIRIR?</a:t>
            </a:r>
            <a:endParaRPr lang="tr-TR" sz="4800" b="1" dirty="0">
              <a:latin typeface="Calibri" pitchFamily="34" charset="0"/>
              <a:cs typeface="Calibri" pitchFamily="34" charset="0"/>
            </a:endParaRPr>
          </a:p>
        </p:txBody>
      </p:sp>
      <p:sp>
        <p:nvSpPr>
          <p:cNvPr id="3" name="İçerik Yer Tutucusu 2"/>
          <p:cNvSpPr>
            <a:spLocks noGrp="1"/>
          </p:cNvSpPr>
          <p:nvPr>
            <p:ph sz="quarter" idx="1"/>
          </p:nvPr>
        </p:nvSpPr>
        <p:spPr/>
        <p:txBody>
          <a:bodyPr>
            <a:normAutofit/>
          </a:bodyPr>
          <a:lstStyle/>
          <a:p>
            <a:r>
              <a:rPr lang="tr-TR" dirty="0" smtClean="0">
                <a:latin typeface="Tahoma" pitchFamily="34" charset="0"/>
                <a:ea typeface="Tahoma" pitchFamily="34" charset="0"/>
                <a:cs typeface="Tahoma" pitchFamily="34" charset="0"/>
              </a:rPr>
              <a:t>DAVRANIŞA YÖNELİKTİR.</a:t>
            </a:r>
          </a:p>
          <a:p>
            <a:r>
              <a:rPr lang="tr-TR" dirty="0" smtClean="0">
                <a:latin typeface="Tahoma" pitchFamily="34" charset="0"/>
                <a:ea typeface="Tahoma" pitchFamily="34" charset="0"/>
                <a:cs typeface="Tahoma" pitchFamily="34" charset="0"/>
              </a:rPr>
              <a:t>ÖZELE, O ANA YÖNELİKTİR.</a:t>
            </a:r>
          </a:p>
          <a:p>
            <a:r>
              <a:rPr lang="tr-TR" dirty="0" smtClean="0">
                <a:latin typeface="Tahoma" pitchFamily="34" charset="0"/>
                <a:ea typeface="Tahoma" pitchFamily="34" charset="0"/>
                <a:cs typeface="Tahoma" pitchFamily="34" charset="0"/>
              </a:rPr>
              <a:t>GÖNDEREN KİŞİNİN DUYGU VE DÜŞÜNCELERİNİ İÇERİR.</a:t>
            </a:r>
          </a:p>
          <a:p>
            <a:r>
              <a:rPr lang="tr-TR" dirty="0" smtClean="0">
                <a:latin typeface="Tahoma" pitchFamily="34" charset="0"/>
                <a:ea typeface="Tahoma" pitchFamily="34" charset="0"/>
                <a:cs typeface="Tahoma" pitchFamily="34" charset="0"/>
              </a:rPr>
              <a:t>ÖZGÜVENE OLUMLU KATKISI VARDIR.</a:t>
            </a:r>
          </a:p>
          <a:p>
            <a:r>
              <a:rPr lang="tr-TR" dirty="0" smtClean="0">
                <a:latin typeface="Tahoma" pitchFamily="34" charset="0"/>
                <a:ea typeface="Tahoma" pitchFamily="34" charset="0"/>
                <a:cs typeface="Tahoma" pitchFamily="34" charset="0"/>
              </a:rPr>
              <a:t>GÖNDERENE YARDIM İSTEĞİ UYANDIRIR.</a:t>
            </a:r>
          </a:p>
          <a:p>
            <a:r>
              <a:rPr lang="tr-TR" dirty="0" smtClean="0">
                <a:latin typeface="Tahoma" pitchFamily="34" charset="0"/>
                <a:ea typeface="Tahoma" pitchFamily="34" charset="0"/>
                <a:cs typeface="Tahoma" pitchFamily="34" charset="0"/>
              </a:rPr>
              <a:t>İLETİŞİMİ ZEDELEMEZ, GİRİŞKENLİĞİ DESTEKLER.</a:t>
            </a:r>
          </a:p>
          <a:p>
            <a:r>
              <a:rPr lang="tr-TR" dirty="0" smtClean="0">
                <a:latin typeface="Tahoma" pitchFamily="34" charset="0"/>
                <a:ea typeface="Tahoma" pitchFamily="34" charset="0"/>
                <a:cs typeface="Tahoma" pitchFamily="34" charset="0"/>
              </a:rPr>
              <a:t>SORUMLULUK DUYGU VE DÜŞÜNCESİNİ GELİŞTİRİR.</a:t>
            </a:r>
          </a:p>
          <a:p>
            <a:r>
              <a:rPr lang="tr-TR" dirty="0" smtClean="0">
                <a:latin typeface="Tahoma" pitchFamily="34" charset="0"/>
                <a:ea typeface="Tahoma" pitchFamily="34" charset="0"/>
                <a:cs typeface="Tahoma" pitchFamily="34" charset="0"/>
              </a:rPr>
              <a:t>İLİŞKİ KURMA, İŞBİRLİĞİ YAPMA İSTEĞİ UYANDIRIR.</a:t>
            </a:r>
          </a:p>
          <a:p>
            <a:endParaRPr lang="tr-TR" dirty="0"/>
          </a:p>
        </p:txBody>
      </p:sp>
    </p:spTree>
    <p:extLst>
      <p:ext uri="{BB962C8B-B14F-4D97-AF65-F5344CB8AC3E}">
        <p14:creationId xmlns:p14="http://schemas.microsoft.com/office/powerpoint/2010/main" val="1062506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latin typeface="Calibri" pitchFamily="34" charset="0"/>
                <a:cs typeface="Calibri" pitchFamily="34" charset="0"/>
              </a:rPr>
              <a:t>SEN DİLİ NE KAYBETTİRİR?</a:t>
            </a:r>
            <a:endParaRPr lang="tr-TR" sz="4800" b="1" dirty="0">
              <a:latin typeface="Calibri" pitchFamily="34" charset="0"/>
              <a:cs typeface="Calibri" pitchFamily="34" charset="0"/>
            </a:endParaRPr>
          </a:p>
        </p:txBody>
      </p:sp>
      <p:sp>
        <p:nvSpPr>
          <p:cNvPr id="3" name="İçerik Yer Tutucusu 2"/>
          <p:cNvSpPr>
            <a:spLocks noGrp="1"/>
          </p:cNvSpPr>
          <p:nvPr>
            <p:ph sz="quarter" idx="1"/>
          </p:nvPr>
        </p:nvSpPr>
        <p:spPr/>
        <p:txBody>
          <a:bodyPr>
            <a:normAutofit lnSpcReduction="10000"/>
          </a:bodyPr>
          <a:lstStyle/>
          <a:p>
            <a:r>
              <a:rPr lang="tr-TR" dirty="0" smtClean="0">
                <a:latin typeface="Tahoma" pitchFamily="34" charset="0"/>
                <a:ea typeface="Tahoma" pitchFamily="34" charset="0"/>
                <a:cs typeface="Tahoma" pitchFamily="34" charset="0"/>
              </a:rPr>
              <a:t>KİŞİLİĞE YÖNELİKTİR.</a:t>
            </a:r>
          </a:p>
          <a:p>
            <a:r>
              <a:rPr lang="tr-TR" dirty="0" smtClean="0">
                <a:latin typeface="Tahoma" pitchFamily="34" charset="0"/>
                <a:ea typeface="Tahoma" pitchFamily="34" charset="0"/>
                <a:cs typeface="Tahoma" pitchFamily="34" charset="0"/>
              </a:rPr>
              <a:t>BÜTÜNE VE GENELE YÖNELİKTİR.</a:t>
            </a:r>
          </a:p>
          <a:p>
            <a:r>
              <a:rPr lang="tr-TR" dirty="0" smtClean="0">
                <a:latin typeface="Tahoma" pitchFamily="34" charset="0"/>
                <a:ea typeface="Tahoma" pitchFamily="34" charset="0"/>
                <a:cs typeface="Tahoma" pitchFamily="34" charset="0"/>
              </a:rPr>
              <a:t>KARŞIMIZDAKİ İNSAN İLE İLGİLİ OLUMSUZ DEĞERLENDİRMNELER İÇERİR.</a:t>
            </a:r>
          </a:p>
          <a:p>
            <a:r>
              <a:rPr lang="tr-TR" dirty="0" smtClean="0">
                <a:latin typeface="Tahoma" pitchFamily="34" charset="0"/>
                <a:ea typeface="Tahoma" pitchFamily="34" charset="0"/>
                <a:cs typeface="Tahoma" pitchFamily="34" charset="0"/>
              </a:rPr>
              <a:t>KARŞIMIZDAKİ KİŞİNİN ÖZGÜVENİNİ ZEDELER.</a:t>
            </a:r>
          </a:p>
          <a:p>
            <a:r>
              <a:rPr lang="tr-TR" dirty="0" smtClean="0">
                <a:latin typeface="Tahoma" pitchFamily="34" charset="0"/>
                <a:ea typeface="Tahoma" pitchFamily="34" charset="0"/>
                <a:cs typeface="Tahoma" pitchFamily="34" charset="0"/>
              </a:rPr>
              <a:t>ÖFKE VE NEFRET GİBİ OLUMSUZ DUYGULAR UYANDIRIR.</a:t>
            </a:r>
          </a:p>
          <a:p>
            <a:r>
              <a:rPr lang="tr-TR" dirty="0" smtClean="0">
                <a:latin typeface="Tahoma" pitchFamily="34" charset="0"/>
                <a:ea typeface="Tahoma" pitchFamily="34" charset="0"/>
                <a:cs typeface="Tahoma" pitchFamily="34" charset="0"/>
              </a:rPr>
              <a:t>ÇEKİNGEN YA DA SALDIRGAN DUYGULAR YARATIR.</a:t>
            </a:r>
          </a:p>
          <a:p>
            <a:r>
              <a:rPr lang="tr-TR" dirty="0" smtClean="0">
                <a:latin typeface="Tahoma" pitchFamily="34" charset="0"/>
                <a:ea typeface="Tahoma" pitchFamily="34" charset="0"/>
                <a:cs typeface="Tahoma" pitchFamily="34" charset="0"/>
              </a:rPr>
              <a:t>İLETİŞİMİ VE İLİŞKİYİ, ZEDELER.</a:t>
            </a:r>
          </a:p>
          <a:p>
            <a:r>
              <a:rPr lang="tr-TR" dirty="0" smtClean="0">
                <a:latin typeface="Tahoma" pitchFamily="34" charset="0"/>
                <a:ea typeface="Tahoma" pitchFamily="34" charset="0"/>
                <a:cs typeface="Tahoma" pitchFamily="34" charset="0"/>
              </a:rPr>
              <a:t>SORUMLULUK DUYGUSUNU GELİŞTİRMEZ.</a:t>
            </a:r>
          </a:p>
          <a:p>
            <a:r>
              <a:rPr lang="tr-TR" dirty="0" smtClean="0">
                <a:latin typeface="Tahoma" pitchFamily="34" charset="0"/>
                <a:ea typeface="Tahoma" pitchFamily="34" charset="0"/>
                <a:cs typeface="Tahoma" pitchFamily="34" charset="0"/>
              </a:rPr>
              <a:t>İŞBİRLİĞİNİ ENGELLER</a:t>
            </a:r>
          </a:p>
          <a:p>
            <a:pPr marL="0" indent="0">
              <a:buNone/>
            </a:pPr>
            <a:endParaRPr lang="tr-TR" dirty="0" smtClean="0"/>
          </a:p>
          <a:p>
            <a:endParaRPr lang="tr-TR" dirty="0"/>
          </a:p>
        </p:txBody>
      </p:sp>
    </p:spTree>
    <p:extLst>
      <p:ext uri="{BB962C8B-B14F-4D97-AF65-F5344CB8AC3E}">
        <p14:creationId xmlns:p14="http://schemas.microsoft.com/office/powerpoint/2010/main" val="2784806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b="1" dirty="0" err="1" smtClean="0">
                <a:latin typeface="Calibri" pitchFamily="34" charset="0"/>
                <a:cs typeface="Calibri" pitchFamily="34" charset="0"/>
              </a:rPr>
              <a:t>İ</a:t>
            </a:r>
            <a:r>
              <a:rPr lang="tr-TR" sz="4000" b="1" dirty="0" err="1" smtClean="0">
                <a:latin typeface="Calibri" pitchFamily="34" charset="0"/>
                <a:cs typeface="Calibri" pitchFamily="34" charset="0"/>
              </a:rPr>
              <a:t>letİşİm</a:t>
            </a:r>
            <a:r>
              <a:rPr lang="tr-TR" sz="4000" b="1" dirty="0" smtClean="0">
                <a:latin typeface="Calibri" pitchFamily="34" charset="0"/>
                <a:cs typeface="Calibri" pitchFamily="34" charset="0"/>
              </a:rPr>
              <a:t> </a:t>
            </a:r>
            <a:r>
              <a:rPr lang="tr-TR" sz="4000" b="1" dirty="0" err="1" smtClean="0">
                <a:latin typeface="Calibri" pitchFamily="34" charset="0"/>
                <a:cs typeface="Calibri" pitchFamily="34" charset="0"/>
              </a:rPr>
              <a:t>HatalarInIn</a:t>
            </a:r>
            <a:r>
              <a:rPr lang="tr-TR" sz="4000" b="1" dirty="0" smtClean="0">
                <a:latin typeface="Calibri" pitchFamily="34" charset="0"/>
                <a:cs typeface="Calibri" pitchFamily="34" charset="0"/>
              </a:rPr>
              <a:t> </a:t>
            </a:r>
            <a:r>
              <a:rPr lang="tr-TR" sz="4000" b="1" dirty="0">
                <a:latin typeface="Calibri" pitchFamily="34" charset="0"/>
                <a:cs typeface="Calibri" pitchFamily="34" charset="0"/>
              </a:rPr>
              <a:t>Çocuğumuz </a:t>
            </a:r>
            <a:r>
              <a:rPr lang="tr-TR" sz="4000" b="1" dirty="0" err="1" smtClean="0">
                <a:latin typeface="Calibri" pitchFamily="34" charset="0"/>
                <a:cs typeface="Calibri" pitchFamily="34" charset="0"/>
              </a:rPr>
              <a:t>Üzerİndekİ</a:t>
            </a:r>
            <a:r>
              <a:rPr lang="tr-TR" sz="4000" b="1" dirty="0" smtClean="0">
                <a:latin typeface="Calibri" pitchFamily="34" charset="0"/>
                <a:cs typeface="Calibri" pitchFamily="34" charset="0"/>
              </a:rPr>
              <a:t> </a:t>
            </a:r>
            <a:r>
              <a:rPr lang="tr-TR" sz="4000" b="1" dirty="0" err="1" smtClean="0">
                <a:latin typeface="Calibri" pitchFamily="34" charset="0"/>
                <a:cs typeface="Calibri" pitchFamily="34" charset="0"/>
              </a:rPr>
              <a:t>Etkİlerİ</a:t>
            </a:r>
            <a:endParaRPr lang="tr-TR" sz="4000" dirty="0">
              <a:latin typeface="Calibri" pitchFamily="34" charset="0"/>
              <a:cs typeface="Calibri" pitchFamily="34" charset="0"/>
            </a:endParaRPr>
          </a:p>
        </p:txBody>
      </p:sp>
      <p:sp>
        <p:nvSpPr>
          <p:cNvPr id="3" name="İçerik Yer Tutucusu 2"/>
          <p:cNvSpPr>
            <a:spLocks noGrp="1"/>
          </p:cNvSpPr>
          <p:nvPr>
            <p:ph sz="quarter" idx="1"/>
          </p:nvPr>
        </p:nvSpPr>
        <p:spPr/>
        <p:txBody>
          <a:bodyPr/>
          <a:lstStyle/>
          <a:p>
            <a:pPr>
              <a:lnSpc>
                <a:spcPct val="90000"/>
              </a:lnSpc>
            </a:pPr>
            <a:endParaRPr lang="tr-TR" dirty="0" smtClean="0"/>
          </a:p>
          <a:p>
            <a:pPr>
              <a:lnSpc>
                <a:spcPct val="90000"/>
              </a:lnSpc>
            </a:pPr>
            <a:r>
              <a:rPr lang="tr-TR" dirty="0" smtClean="0">
                <a:latin typeface="Tahoma" pitchFamily="34" charset="0"/>
                <a:ea typeface="Tahoma" pitchFamily="34" charset="0"/>
                <a:cs typeface="Tahoma" pitchFamily="34" charset="0"/>
              </a:rPr>
              <a:t>İnadına </a:t>
            </a:r>
            <a:r>
              <a:rPr lang="tr-TR" dirty="0">
                <a:latin typeface="Tahoma" pitchFamily="34" charset="0"/>
                <a:ea typeface="Tahoma" pitchFamily="34" charset="0"/>
                <a:cs typeface="Tahoma" pitchFamily="34" charset="0"/>
              </a:rPr>
              <a:t>hareket etme,</a:t>
            </a:r>
          </a:p>
          <a:p>
            <a:pPr>
              <a:lnSpc>
                <a:spcPct val="90000"/>
              </a:lnSpc>
            </a:pPr>
            <a:r>
              <a:rPr lang="tr-TR" dirty="0">
                <a:latin typeface="Tahoma" pitchFamily="34" charset="0"/>
                <a:ea typeface="Tahoma" pitchFamily="34" charset="0"/>
                <a:cs typeface="Tahoma" pitchFamily="34" charset="0"/>
              </a:rPr>
              <a:t>Karşılık verme,</a:t>
            </a:r>
          </a:p>
          <a:p>
            <a:pPr>
              <a:lnSpc>
                <a:spcPct val="90000"/>
              </a:lnSpc>
            </a:pPr>
            <a:r>
              <a:rPr lang="tr-TR" dirty="0">
                <a:latin typeface="Tahoma" pitchFamily="34" charset="0"/>
                <a:ea typeface="Tahoma" pitchFamily="34" charset="0"/>
                <a:cs typeface="Tahoma" pitchFamily="34" charset="0"/>
              </a:rPr>
              <a:t>Kızgınlık,</a:t>
            </a:r>
          </a:p>
          <a:p>
            <a:pPr>
              <a:lnSpc>
                <a:spcPct val="90000"/>
              </a:lnSpc>
            </a:pPr>
            <a:r>
              <a:rPr lang="tr-TR" dirty="0">
                <a:latin typeface="Tahoma" pitchFamily="34" charset="0"/>
                <a:ea typeface="Tahoma" pitchFamily="34" charset="0"/>
                <a:cs typeface="Tahoma" pitchFamily="34" charset="0"/>
              </a:rPr>
              <a:t>Anlaşılmadığını düşünme,</a:t>
            </a:r>
          </a:p>
          <a:p>
            <a:pPr>
              <a:lnSpc>
                <a:spcPct val="90000"/>
              </a:lnSpc>
            </a:pPr>
            <a:r>
              <a:rPr lang="tr-TR" dirty="0">
                <a:latin typeface="Tahoma" pitchFamily="34" charset="0"/>
                <a:ea typeface="Tahoma" pitchFamily="34" charset="0"/>
                <a:cs typeface="Tahoma" pitchFamily="34" charset="0"/>
              </a:rPr>
              <a:t>Yalan söyleme,</a:t>
            </a:r>
          </a:p>
          <a:p>
            <a:pPr>
              <a:lnSpc>
                <a:spcPct val="90000"/>
              </a:lnSpc>
            </a:pPr>
            <a:r>
              <a:rPr lang="tr-TR" dirty="0">
                <a:latin typeface="Tahoma" pitchFamily="34" charset="0"/>
                <a:ea typeface="Tahoma" pitchFamily="34" charset="0"/>
                <a:cs typeface="Tahoma" pitchFamily="34" charset="0"/>
              </a:rPr>
              <a:t>Kaygı, endişe,</a:t>
            </a:r>
          </a:p>
          <a:p>
            <a:pPr>
              <a:lnSpc>
                <a:spcPct val="90000"/>
              </a:lnSpc>
            </a:pPr>
            <a:r>
              <a:rPr lang="tr-TR" dirty="0">
                <a:latin typeface="Tahoma" pitchFamily="34" charset="0"/>
                <a:ea typeface="Tahoma" pitchFamily="34" charset="0"/>
                <a:cs typeface="Tahoma" pitchFamily="34" charset="0"/>
              </a:rPr>
              <a:t>Başarısızlık duygusu,</a:t>
            </a:r>
          </a:p>
          <a:p>
            <a:pPr>
              <a:lnSpc>
                <a:spcPct val="90000"/>
              </a:lnSpc>
            </a:pPr>
            <a:r>
              <a:rPr lang="tr-TR" dirty="0">
                <a:latin typeface="Tahoma" pitchFamily="34" charset="0"/>
                <a:ea typeface="Tahoma" pitchFamily="34" charset="0"/>
                <a:cs typeface="Tahoma" pitchFamily="34" charset="0"/>
              </a:rPr>
              <a:t>Güvensizlik,</a:t>
            </a:r>
          </a:p>
          <a:p>
            <a:endParaRPr lang="tr-TR" dirty="0"/>
          </a:p>
        </p:txBody>
      </p:sp>
    </p:spTree>
    <p:extLst>
      <p:ext uri="{BB962C8B-B14F-4D97-AF65-F5344CB8AC3E}">
        <p14:creationId xmlns:p14="http://schemas.microsoft.com/office/powerpoint/2010/main" val="3847555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err="1">
                <a:latin typeface="Calibri" pitchFamily="34" charset="0"/>
                <a:cs typeface="Calibri" pitchFamily="34" charset="0"/>
              </a:rPr>
              <a:t>İletİşİm</a:t>
            </a:r>
            <a:r>
              <a:rPr lang="tr-TR" sz="3600" b="1" dirty="0">
                <a:latin typeface="Calibri" pitchFamily="34" charset="0"/>
                <a:cs typeface="Calibri" pitchFamily="34" charset="0"/>
              </a:rPr>
              <a:t> </a:t>
            </a:r>
            <a:r>
              <a:rPr lang="tr-TR" sz="3600" b="1" dirty="0" err="1">
                <a:latin typeface="Calibri" pitchFamily="34" charset="0"/>
                <a:cs typeface="Calibri" pitchFamily="34" charset="0"/>
              </a:rPr>
              <a:t>HatalarInIn</a:t>
            </a:r>
            <a:r>
              <a:rPr lang="tr-TR" sz="3600" b="1" dirty="0">
                <a:latin typeface="Calibri" pitchFamily="34" charset="0"/>
                <a:cs typeface="Calibri" pitchFamily="34" charset="0"/>
              </a:rPr>
              <a:t> Çocuğumuz </a:t>
            </a:r>
            <a:r>
              <a:rPr lang="tr-TR" sz="3600" b="1" dirty="0" err="1">
                <a:latin typeface="Calibri" pitchFamily="34" charset="0"/>
                <a:cs typeface="Calibri" pitchFamily="34" charset="0"/>
              </a:rPr>
              <a:t>Üzerİndekİ</a:t>
            </a:r>
            <a:r>
              <a:rPr lang="tr-TR" sz="3600" b="1" dirty="0">
                <a:latin typeface="Calibri" pitchFamily="34" charset="0"/>
                <a:cs typeface="Calibri" pitchFamily="34" charset="0"/>
              </a:rPr>
              <a:t> </a:t>
            </a:r>
            <a:r>
              <a:rPr lang="tr-TR" sz="3600" b="1" dirty="0" err="1">
                <a:latin typeface="Calibri" pitchFamily="34" charset="0"/>
                <a:cs typeface="Calibri" pitchFamily="34" charset="0"/>
              </a:rPr>
              <a:t>Etkİlerİ</a:t>
            </a:r>
            <a:endParaRPr lang="tr-TR" sz="3600" dirty="0">
              <a:latin typeface="Calibri" pitchFamily="34" charset="0"/>
              <a:cs typeface="Calibri" pitchFamily="34" charset="0"/>
            </a:endParaRPr>
          </a:p>
        </p:txBody>
      </p:sp>
      <p:sp>
        <p:nvSpPr>
          <p:cNvPr id="3" name="İçerik Yer Tutucusu 2"/>
          <p:cNvSpPr>
            <a:spLocks noGrp="1"/>
          </p:cNvSpPr>
          <p:nvPr>
            <p:ph sz="quarter" idx="1"/>
          </p:nvPr>
        </p:nvSpPr>
        <p:spPr/>
        <p:txBody>
          <a:bodyPr/>
          <a:lstStyle/>
          <a:p>
            <a:endParaRPr lang="tr-TR" dirty="0" smtClean="0"/>
          </a:p>
          <a:p>
            <a:r>
              <a:rPr lang="tr-TR" dirty="0" smtClean="0">
                <a:latin typeface="Tahoma" pitchFamily="34" charset="0"/>
                <a:ea typeface="Tahoma" pitchFamily="34" charset="0"/>
                <a:cs typeface="Tahoma" pitchFamily="34" charset="0"/>
              </a:rPr>
              <a:t>Gücenme</a:t>
            </a:r>
            <a:r>
              <a:rPr lang="tr-TR" dirty="0">
                <a:latin typeface="Tahoma" pitchFamily="34" charset="0"/>
                <a:ea typeface="Tahoma" pitchFamily="34" charset="0"/>
                <a:cs typeface="Tahoma" pitchFamily="34" charset="0"/>
              </a:rPr>
              <a:t>,</a:t>
            </a:r>
          </a:p>
          <a:p>
            <a:r>
              <a:rPr lang="tr-TR" dirty="0">
                <a:latin typeface="Tahoma" pitchFamily="34" charset="0"/>
                <a:ea typeface="Tahoma" pitchFamily="34" charset="0"/>
                <a:cs typeface="Tahoma" pitchFamily="34" charset="0"/>
              </a:rPr>
              <a:t>İçe kapanma,</a:t>
            </a:r>
          </a:p>
          <a:p>
            <a:r>
              <a:rPr lang="tr-TR" dirty="0">
                <a:latin typeface="Tahoma" pitchFamily="34" charset="0"/>
                <a:ea typeface="Tahoma" pitchFamily="34" charset="0"/>
                <a:cs typeface="Tahoma" pitchFamily="34" charset="0"/>
              </a:rPr>
              <a:t>Sevilmediğini düşünme,</a:t>
            </a:r>
          </a:p>
          <a:p>
            <a:r>
              <a:rPr lang="tr-TR" dirty="0">
                <a:latin typeface="Tahoma" pitchFamily="34" charset="0"/>
                <a:ea typeface="Tahoma" pitchFamily="34" charset="0"/>
                <a:cs typeface="Tahoma" pitchFamily="34" charset="0"/>
              </a:rPr>
              <a:t>Benlik Saygısının zedelenmesi,</a:t>
            </a:r>
          </a:p>
          <a:p>
            <a:r>
              <a:rPr lang="tr-TR" dirty="0">
                <a:latin typeface="Tahoma" pitchFamily="34" charset="0"/>
                <a:ea typeface="Tahoma" pitchFamily="34" charset="0"/>
                <a:cs typeface="Tahoma" pitchFamily="34" charset="0"/>
              </a:rPr>
              <a:t>Hayata karşı olumsuz bakış,</a:t>
            </a:r>
          </a:p>
          <a:p>
            <a:r>
              <a:rPr lang="tr-TR" dirty="0">
                <a:latin typeface="Tahoma" pitchFamily="34" charset="0"/>
                <a:ea typeface="Tahoma" pitchFamily="34" charset="0"/>
                <a:cs typeface="Tahoma" pitchFamily="34" charset="0"/>
              </a:rPr>
              <a:t>Kendine ve çevresine saygı duymama,</a:t>
            </a:r>
          </a:p>
          <a:p>
            <a:r>
              <a:rPr lang="tr-TR" dirty="0">
                <a:latin typeface="Tahoma" pitchFamily="34" charset="0"/>
                <a:ea typeface="Tahoma" pitchFamily="34" charset="0"/>
                <a:cs typeface="Tahoma" pitchFamily="34" charset="0"/>
              </a:rPr>
              <a:t>Kendini ifade edememe…</a:t>
            </a:r>
          </a:p>
          <a:p>
            <a:pPr marL="0" indent="0">
              <a:buNone/>
            </a:pPr>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val="1434812941"/>
              </p:ext>
            </p:extLst>
          </p:nvPr>
        </p:nvGraphicFramePr>
        <p:xfrm>
          <a:off x="6588224" y="1124744"/>
          <a:ext cx="2079625" cy="3151188"/>
        </p:xfrm>
        <a:graphic>
          <a:graphicData uri="http://schemas.openxmlformats.org/presentationml/2006/ole">
            <mc:AlternateContent xmlns:mc="http://schemas.openxmlformats.org/markup-compatibility/2006">
              <mc:Choice xmlns:v="urn:schemas-microsoft-com:vml" Requires="v">
                <p:oleObj spid="_x0000_s1058" name="Clip" r:id="rId3" imgW="1836115" imgH="1569110" progId="MS_ClipArt_Gallery.2">
                  <p:embed/>
                </p:oleObj>
              </mc:Choice>
              <mc:Fallback>
                <p:oleObj name="Clip" r:id="rId3" imgW="1836115" imgH="156911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124744"/>
                        <a:ext cx="2079625" cy="315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69783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55776" y="920621"/>
            <a:ext cx="5472608" cy="4401205"/>
          </a:xfrm>
          <a:prstGeom prst="rect">
            <a:avLst/>
          </a:prstGeom>
        </p:spPr>
        <p:txBody>
          <a:bodyPr wrap="square">
            <a:spAutoFit/>
          </a:bodyPr>
          <a:lstStyle/>
          <a:p>
            <a:pPr algn="ctr"/>
            <a:r>
              <a:rPr lang="tr-TR" sz="4000" b="1" cap="small" dirty="0">
                <a:solidFill>
                  <a:srgbClr val="575F6D"/>
                </a:solidFill>
                <a:latin typeface="Arial Unicode MS" pitchFamily="34" charset="-128"/>
                <a:ea typeface="+mj-ea"/>
                <a:cs typeface="+mj-cs"/>
              </a:rPr>
              <a:t>ÇOCUKLARIMIZLA </a:t>
            </a:r>
            <a:br>
              <a:rPr lang="tr-TR" sz="4000" b="1" cap="small" dirty="0">
                <a:solidFill>
                  <a:srgbClr val="575F6D"/>
                </a:solidFill>
                <a:latin typeface="Arial Unicode MS" pitchFamily="34" charset="-128"/>
                <a:ea typeface="+mj-ea"/>
                <a:cs typeface="+mj-cs"/>
              </a:rPr>
            </a:br>
            <a:r>
              <a:rPr lang="tr-TR" sz="4000" b="1" cap="small" dirty="0">
                <a:solidFill>
                  <a:srgbClr val="575F6D"/>
                </a:solidFill>
                <a:latin typeface="Arial Unicode MS" pitchFamily="34" charset="-128"/>
                <a:ea typeface="+mj-ea"/>
                <a:cs typeface="+mj-cs"/>
              </a:rPr>
              <a:t/>
            </a:r>
            <a:br>
              <a:rPr lang="tr-TR" sz="4000" b="1" cap="small" dirty="0">
                <a:solidFill>
                  <a:srgbClr val="575F6D"/>
                </a:solidFill>
                <a:latin typeface="Arial Unicode MS" pitchFamily="34" charset="-128"/>
                <a:ea typeface="+mj-ea"/>
                <a:cs typeface="+mj-cs"/>
              </a:rPr>
            </a:br>
            <a:r>
              <a:rPr lang="tr-TR" sz="4000" b="1" cap="small" dirty="0">
                <a:solidFill>
                  <a:srgbClr val="575F6D"/>
                </a:solidFill>
                <a:latin typeface="Arial Unicode MS" pitchFamily="34" charset="-128"/>
                <a:ea typeface="+mj-ea"/>
                <a:cs typeface="+mj-cs"/>
              </a:rPr>
              <a:t>DAHA SAĞLIKLI </a:t>
            </a:r>
            <a:br>
              <a:rPr lang="tr-TR" sz="4000" b="1" cap="small" dirty="0">
                <a:solidFill>
                  <a:srgbClr val="575F6D"/>
                </a:solidFill>
                <a:latin typeface="Arial Unicode MS" pitchFamily="34" charset="-128"/>
                <a:ea typeface="+mj-ea"/>
                <a:cs typeface="+mj-cs"/>
              </a:rPr>
            </a:br>
            <a:r>
              <a:rPr lang="tr-TR" sz="4000" b="1" cap="small" dirty="0">
                <a:solidFill>
                  <a:srgbClr val="575F6D"/>
                </a:solidFill>
                <a:latin typeface="Arial Unicode MS" pitchFamily="34" charset="-128"/>
                <a:ea typeface="+mj-ea"/>
                <a:cs typeface="+mj-cs"/>
              </a:rPr>
              <a:t>İLETİŞİM </a:t>
            </a:r>
            <a:br>
              <a:rPr lang="tr-TR" sz="4000" b="1" cap="small" dirty="0">
                <a:solidFill>
                  <a:srgbClr val="575F6D"/>
                </a:solidFill>
                <a:latin typeface="Arial Unicode MS" pitchFamily="34" charset="-128"/>
                <a:ea typeface="+mj-ea"/>
                <a:cs typeface="+mj-cs"/>
              </a:rPr>
            </a:br>
            <a:r>
              <a:rPr lang="tr-TR" sz="4000" b="1" cap="small" dirty="0">
                <a:solidFill>
                  <a:srgbClr val="575F6D"/>
                </a:solidFill>
                <a:latin typeface="Arial Unicode MS" pitchFamily="34" charset="-128"/>
                <a:ea typeface="+mj-ea"/>
                <a:cs typeface="+mj-cs"/>
              </a:rPr>
              <a:t/>
            </a:r>
            <a:br>
              <a:rPr lang="tr-TR" sz="4000" b="1" cap="small" dirty="0">
                <a:solidFill>
                  <a:srgbClr val="575F6D"/>
                </a:solidFill>
                <a:latin typeface="Arial Unicode MS" pitchFamily="34" charset="-128"/>
                <a:ea typeface="+mj-ea"/>
                <a:cs typeface="+mj-cs"/>
              </a:rPr>
            </a:br>
            <a:r>
              <a:rPr lang="tr-TR" sz="4000" b="1" cap="small" dirty="0">
                <a:solidFill>
                  <a:srgbClr val="575F6D"/>
                </a:solidFill>
                <a:latin typeface="Arial Unicode MS" pitchFamily="34" charset="-128"/>
                <a:ea typeface="+mj-ea"/>
                <a:cs typeface="+mj-cs"/>
              </a:rPr>
              <a:t>KURABİLMENİN ANAHTARLARI</a:t>
            </a:r>
            <a:endParaRPr lang="tr-TR" dirty="0"/>
          </a:p>
        </p:txBody>
      </p:sp>
      <p:graphicFrame>
        <p:nvGraphicFramePr>
          <p:cNvPr id="3" name="Nesne 2"/>
          <p:cNvGraphicFramePr>
            <a:graphicFrameLocks noChangeAspect="1"/>
          </p:cNvGraphicFramePr>
          <p:nvPr>
            <p:extLst>
              <p:ext uri="{D42A27DB-BD31-4B8C-83A1-F6EECF244321}">
                <p14:modId xmlns:p14="http://schemas.microsoft.com/office/powerpoint/2010/main" val="3211954680"/>
              </p:ext>
            </p:extLst>
          </p:nvPr>
        </p:nvGraphicFramePr>
        <p:xfrm>
          <a:off x="-180528" y="980728"/>
          <a:ext cx="3489325" cy="4503738"/>
        </p:xfrm>
        <a:graphic>
          <a:graphicData uri="http://schemas.openxmlformats.org/presentationml/2006/ole">
            <mc:AlternateContent xmlns:mc="http://schemas.openxmlformats.org/markup-compatibility/2006">
              <mc:Choice xmlns:v="urn:schemas-microsoft-com:vml" Requires="v">
                <p:oleObj spid="_x0000_s2081" name="Clip" r:id="rId3" imgW="4671588" imgH="5234412" progId="MS_ClipArt_Gallery.5">
                  <p:embed/>
                </p:oleObj>
              </mc:Choice>
              <mc:Fallback>
                <p:oleObj name="Clip" r:id="rId3" imgW="4671588" imgH="5234412"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980728"/>
                        <a:ext cx="3489325" cy="450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33946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ÖNERİLER:</a:t>
            </a:r>
            <a:endParaRPr lang="tr-TR" b="1" dirty="0"/>
          </a:p>
        </p:txBody>
      </p:sp>
      <p:sp>
        <p:nvSpPr>
          <p:cNvPr id="3" name="İçerik Yer Tutucusu 2"/>
          <p:cNvSpPr>
            <a:spLocks noGrp="1"/>
          </p:cNvSpPr>
          <p:nvPr>
            <p:ph sz="quarter" idx="1"/>
          </p:nvPr>
        </p:nvSpPr>
        <p:spPr/>
        <p:txBody>
          <a:bodyPr>
            <a:normAutofit fontScale="92500" lnSpcReduction="10000"/>
          </a:bodyPr>
          <a:lstStyle/>
          <a:p>
            <a:pPr>
              <a:lnSpc>
                <a:spcPct val="90000"/>
              </a:lnSpc>
              <a:spcBef>
                <a:spcPct val="35000"/>
              </a:spcBef>
              <a:spcAft>
                <a:spcPct val="35000"/>
              </a:spcAft>
            </a:pPr>
            <a:r>
              <a:rPr lang="tr-TR" b="1" dirty="0">
                <a:solidFill>
                  <a:srgbClr val="000099"/>
                </a:solidFill>
              </a:rPr>
              <a:t>Onunla </a:t>
            </a:r>
            <a:r>
              <a:rPr lang="tr-TR" b="1" dirty="0">
                <a:solidFill>
                  <a:schemeClr val="accent5"/>
                </a:solidFill>
              </a:rPr>
              <a:t>değişik konularda sohbet</a:t>
            </a:r>
            <a:r>
              <a:rPr lang="tr-TR" b="1" dirty="0">
                <a:solidFill>
                  <a:srgbClr val="000099"/>
                </a:solidFill>
              </a:rPr>
              <a:t> etme ortamı oluşturun.</a:t>
            </a:r>
          </a:p>
          <a:p>
            <a:pPr>
              <a:lnSpc>
                <a:spcPct val="90000"/>
              </a:lnSpc>
              <a:spcBef>
                <a:spcPct val="35000"/>
              </a:spcBef>
              <a:spcAft>
                <a:spcPct val="35000"/>
              </a:spcAft>
            </a:pPr>
            <a:r>
              <a:rPr lang="tr-TR" b="1" dirty="0">
                <a:solidFill>
                  <a:srgbClr val="000099"/>
                </a:solidFill>
              </a:rPr>
              <a:t>Aşırı </a:t>
            </a:r>
            <a:r>
              <a:rPr lang="tr-TR" b="1" dirty="0">
                <a:solidFill>
                  <a:schemeClr val="accent5"/>
                </a:solidFill>
              </a:rPr>
              <a:t>eleştirici ve yargılayıcı olmaktan</a:t>
            </a:r>
            <a:r>
              <a:rPr lang="tr-TR" b="1" dirty="0">
                <a:solidFill>
                  <a:srgbClr val="FF0066"/>
                </a:solidFill>
              </a:rPr>
              <a:t> </a:t>
            </a:r>
            <a:r>
              <a:rPr lang="tr-TR" b="1" dirty="0" smtClean="0">
                <a:solidFill>
                  <a:srgbClr val="FF0066"/>
                </a:solidFill>
              </a:rPr>
              <a:t>kaçının.</a:t>
            </a:r>
            <a:endParaRPr lang="tr-TR" b="1" dirty="0">
              <a:solidFill>
                <a:srgbClr val="FF0066"/>
              </a:solidFill>
            </a:endParaRPr>
          </a:p>
          <a:p>
            <a:pPr>
              <a:lnSpc>
                <a:spcPct val="90000"/>
              </a:lnSpc>
              <a:spcBef>
                <a:spcPct val="35000"/>
              </a:spcBef>
              <a:spcAft>
                <a:spcPct val="35000"/>
              </a:spcAft>
            </a:pPr>
            <a:r>
              <a:rPr lang="tr-TR" b="1" dirty="0">
                <a:solidFill>
                  <a:srgbClr val="000099"/>
                </a:solidFill>
              </a:rPr>
              <a:t>Hatalı davranışlarını </a:t>
            </a:r>
            <a:r>
              <a:rPr lang="tr-TR" b="1" dirty="0">
                <a:solidFill>
                  <a:schemeClr val="accent5"/>
                </a:solidFill>
              </a:rPr>
              <a:t>konuşarak uyarın</a:t>
            </a:r>
            <a:r>
              <a:rPr lang="tr-TR" b="1" dirty="0">
                <a:solidFill>
                  <a:srgbClr val="000099"/>
                </a:solidFill>
              </a:rPr>
              <a:t> ve ona </a:t>
            </a:r>
            <a:r>
              <a:rPr lang="tr-TR" b="1" dirty="0">
                <a:solidFill>
                  <a:schemeClr val="accent5"/>
                </a:solidFill>
              </a:rPr>
              <a:t>doğru olanı anlatın.</a:t>
            </a:r>
          </a:p>
          <a:p>
            <a:pPr>
              <a:lnSpc>
                <a:spcPct val="90000"/>
              </a:lnSpc>
              <a:spcBef>
                <a:spcPct val="35000"/>
              </a:spcBef>
              <a:spcAft>
                <a:spcPct val="35000"/>
              </a:spcAft>
            </a:pPr>
            <a:r>
              <a:rPr lang="tr-TR" b="1" dirty="0">
                <a:solidFill>
                  <a:srgbClr val="000099"/>
                </a:solidFill>
              </a:rPr>
              <a:t>Başkalarının yanında onu kesinlikle </a:t>
            </a:r>
            <a:r>
              <a:rPr lang="tr-TR" b="1" dirty="0">
                <a:solidFill>
                  <a:srgbClr val="FF0066"/>
                </a:solidFill>
              </a:rPr>
              <a:t>küçük düşürmeyin.</a:t>
            </a:r>
          </a:p>
          <a:p>
            <a:pPr>
              <a:lnSpc>
                <a:spcPct val="90000"/>
              </a:lnSpc>
              <a:spcBef>
                <a:spcPct val="35000"/>
              </a:spcBef>
              <a:spcAft>
                <a:spcPct val="35000"/>
              </a:spcAft>
            </a:pPr>
            <a:r>
              <a:rPr lang="tr-TR" b="1" dirty="0">
                <a:solidFill>
                  <a:srgbClr val="000099"/>
                </a:solidFill>
              </a:rPr>
              <a:t>Onu başkaları ile </a:t>
            </a:r>
            <a:r>
              <a:rPr lang="tr-TR" b="1" dirty="0">
                <a:solidFill>
                  <a:srgbClr val="FF0066"/>
                </a:solidFill>
              </a:rPr>
              <a:t>kıyaslamayın</a:t>
            </a:r>
            <a:r>
              <a:rPr lang="tr-TR" b="1" dirty="0">
                <a:solidFill>
                  <a:srgbClr val="000099"/>
                </a:solidFill>
              </a:rPr>
              <a:t>.</a:t>
            </a:r>
          </a:p>
          <a:p>
            <a:pPr>
              <a:lnSpc>
                <a:spcPct val="90000"/>
              </a:lnSpc>
              <a:spcBef>
                <a:spcPct val="35000"/>
              </a:spcBef>
              <a:spcAft>
                <a:spcPct val="35000"/>
              </a:spcAft>
            </a:pPr>
            <a:r>
              <a:rPr lang="tr-TR" b="1" dirty="0" smtClean="0">
                <a:solidFill>
                  <a:schemeClr val="accent5"/>
                </a:solidFill>
              </a:rPr>
              <a:t>Yeteneklerini fark edin </a:t>
            </a:r>
            <a:r>
              <a:rPr lang="tr-TR" b="1" dirty="0">
                <a:solidFill>
                  <a:srgbClr val="000099"/>
                </a:solidFill>
              </a:rPr>
              <a:t>ve teşvik edin</a:t>
            </a:r>
          </a:p>
          <a:p>
            <a:pPr>
              <a:lnSpc>
                <a:spcPct val="90000"/>
              </a:lnSpc>
              <a:spcBef>
                <a:spcPct val="35000"/>
              </a:spcBef>
              <a:spcAft>
                <a:spcPct val="35000"/>
              </a:spcAft>
            </a:pPr>
            <a:r>
              <a:rPr lang="tr-TR" b="1" dirty="0">
                <a:solidFill>
                  <a:srgbClr val="000099"/>
                </a:solidFill>
              </a:rPr>
              <a:t>Topluluk içerisinde </a:t>
            </a:r>
            <a:r>
              <a:rPr lang="tr-TR" b="1" dirty="0">
                <a:solidFill>
                  <a:schemeClr val="accent5"/>
                </a:solidFill>
              </a:rPr>
              <a:t>söz almasını </a:t>
            </a:r>
            <a:r>
              <a:rPr lang="tr-TR" b="1" dirty="0">
                <a:solidFill>
                  <a:srgbClr val="000099"/>
                </a:solidFill>
              </a:rPr>
              <a:t>teşvik edin</a:t>
            </a:r>
          </a:p>
          <a:p>
            <a:pPr>
              <a:lnSpc>
                <a:spcPct val="90000"/>
              </a:lnSpc>
              <a:spcBef>
                <a:spcPct val="35000"/>
              </a:spcBef>
              <a:spcAft>
                <a:spcPct val="35000"/>
              </a:spcAft>
            </a:pPr>
            <a:r>
              <a:rPr lang="tr-TR" b="1" dirty="0">
                <a:solidFill>
                  <a:srgbClr val="000099"/>
                </a:solidFill>
              </a:rPr>
              <a:t>Ona sık sık </a:t>
            </a:r>
            <a:r>
              <a:rPr lang="tr-TR" b="1" dirty="0">
                <a:solidFill>
                  <a:schemeClr val="accent5"/>
                </a:solidFill>
              </a:rPr>
              <a:t>sevdiğinizi </a:t>
            </a:r>
            <a:r>
              <a:rPr lang="tr-TR" b="1" dirty="0">
                <a:solidFill>
                  <a:srgbClr val="000099"/>
                </a:solidFill>
              </a:rPr>
              <a:t>söyleyin.</a:t>
            </a:r>
          </a:p>
          <a:p>
            <a:endParaRPr lang="tr-TR" dirty="0"/>
          </a:p>
        </p:txBody>
      </p:sp>
    </p:spTree>
    <p:extLst>
      <p:ext uri="{BB962C8B-B14F-4D97-AF65-F5344CB8AC3E}">
        <p14:creationId xmlns:p14="http://schemas.microsoft.com/office/powerpoint/2010/main" val="2983040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ÖNERİLER:</a:t>
            </a:r>
            <a:endParaRPr lang="tr-TR" b="1" dirty="0"/>
          </a:p>
        </p:txBody>
      </p:sp>
      <p:sp>
        <p:nvSpPr>
          <p:cNvPr id="3" name="İçerik Yer Tutucusu 2"/>
          <p:cNvSpPr>
            <a:spLocks noGrp="1"/>
          </p:cNvSpPr>
          <p:nvPr>
            <p:ph sz="quarter" idx="1"/>
          </p:nvPr>
        </p:nvSpPr>
        <p:spPr>
          <a:xfrm>
            <a:off x="457200" y="1556792"/>
            <a:ext cx="6707088" cy="4917160"/>
          </a:xfrm>
        </p:spPr>
        <p:txBody>
          <a:bodyPr>
            <a:normAutofit fontScale="92500" lnSpcReduction="10000"/>
          </a:bodyPr>
          <a:lstStyle/>
          <a:p>
            <a:pPr>
              <a:lnSpc>
                <a:spcPct val="80000"/>
              </a:lnSpc>
              <a:spcBef>
                <a:spcPct val="35000"/>
              </a:spcBef>
              <a:spcAft>
                <a:spcPct val="35000"/>
              </a:spcAft>
            </a:pPr>
            <a:r>
              <a:rPr lang="tr-TR" b="1" dirty="0">
                <a:solidFill>
                  <a:srgbClr val="000099"/>
                </a:solidFill>
              </a:rPr>
              <a:t>Çocuğunuza sık sık </a:t>
            </a:r>
            <a:r>
              <a:rPr lang="tr-TR" b="1" dirty="0">
                <a:solidFill>
                  <a:srgbClr val="FF0066"/>
                </a:solidFill>
              </a:rPr>
              <a:t>söz hakkı</a:t>
            </a:r>
            <a:r>
              <a:rPr lang="tr-TR" b="1" dirty="0">
                <a:solidFill>
                  <a:srgbClr val="000099"/>
                </a:solidFill>
              </a:rPr>
              <a:t> verin</a:t>
            </a:r>
          </a:p>
          <a:p>
            <a:pPr>
              <a:lnSpc>
                <a:spcPct val="80000"/>
              </a:lnSpc>
              <a:spcBef>
                <a:spcPct val="35000"/>
              </a:spcBef>
              <a:spcAft>
                <a:spcPct val="35000"/>
              </a:spcAft>
            </a:pPr>
            <a:r>
              <a:rPr lang="tr-TR" b="1" dirty="0">
                <a:solidFill>
                  <a:srgbClr val="000099"/>
                </a:solidFill>
              </a:rPr>
              <a:t>Kendini ve Duygularını “</a:t>
            </a:r>
            <a:r>
              <a:rPr lang="tr-TR" b="1" dirty="0">
                <a:solidFill>
                  <a:srgbClr val="FF0066"/>
                </a:solidFill>
              </a:rPr>
              <a:t>Ne Düşünüyorsun, Nasıl Hissediyorsun?”</a:t>
            </a:r>
            <a:r>
              <a:rPr lang="tr-TR" b="1" dirty="0">
                <a:solidFill>
                  <a:srgbClr val="000099"/>
                </a:solidFill>
              </a:rPr>
              <a:t> gibi sözlerle anlamaya çalışın.</a:t>
            </a:r>
          </a:p>
          <a:p>
            <a:pPr>
              <a:lnSpc>
                <a:spcPct val="80000"/>
              </a:lnSpc>
              <a:spcBef>
                <a:spcPct val="35000"/>
              </a:spcBef>
              <a:spcAft>
                <a:spcPct val="35000"/>
              </a:spcAft>
            </a:pPr>
            <a:r>
              <a:rPr lang="tr-TR" b="1" dirty="0">
                <a:solidFill>
                  <a:srgbClr val="000099"/>
                </a:solidFill>
              </a:rPr>
              <a:t>Onun </a:t>
            </a:r>
            <a:r>
              <a:rPr lang="tr-TR" b="1" dirty="0">
                <a:solidFill>
                  <a:srgbClr val="FF0066"/>
                </a:solidFill>
              </a:rPr>
              <a:t>fikirlerine değer verdiğinizi</a:t>
            </a:r>
            <a:r>
              <a:rPr lang="tr-TR" b="1" dirty="0">
                <a:solidFill>
                  <a:srgbClr val="000099"/>
                </a:solidFill>
              </a:rPr>
              <a:t> hissettirin.</a:t>
            </a:r>
          </a:p>
          <a:p>
            <a:pPr>
              <a:lnSpc>
                <a:spcPct val="80000"/>
              </a:lnSpc>
              <a:spcBef>
                <a:spcPct val="35000"/>
              </a:spcBef>
              <a:spcAft>
                <a:spcPct val="35000"/>
              </a:spcAft>
            </a:pPr>
            <a:r>
              <a:rPr lang="tr-TR" b="1" dirty="0">
                <a:solidFill>
                  <a:srgbClr val="000099"/>
                </a:solidFill>
              </a:rPr>
              <a:t>Onun olumlu davranışlarını </a:t>
            </a:r>
            <a:r>
              <a:rPr lang="tr-TR" b="1" dirty="0" smtClean="0">
                <a:solidFill>
                  <a:srgbClr val="000099"/>
                </a:solidFill>
              </a:rPr>
              <a:t>kesinlikle </a:t>
            </a:r>
            <a:r>
              <a:rPr lang="tr-TR" b="1" dirty="0">
                <a:solidFill>
                  <a:srgbClr val="FF0066"/>
                </a:solidFill>
              </a:rPr>
              <a:t>takdir</a:t>
            </a:r>
            <a:r>
              <a:rPr lang="tr-TR" b="1" dirty="0">
                <a:solidFill>
                  <a:srgbClr val="000099"/>
                </a:solidFill>
              </a:rPr>
              <a:t> edin.</a:t>
            </a:r>
          </a:p>
          <a:p>
            <a:pPr>
              <a:lnSpc>
                <a:spcPct val="80000"/>
              </a:lnSpc>
              <a:spcBef>
                <a:spcPct val="35000"/>
              </a:spcBef>
              <a:spcAft>
                <a:spcPct val="35000"/>
              </a:spcAft>
            </a:pPr>
            <a:r>
              <a:rPr lang="tr-TR" b="1" dirty="0">
                <a:solidFill>
                  <a:srgbClr val="000099"/>
                </a:solidFill>
              </a:rPr>
              <a:t>O konuşurken onun </a:t>
            </a:r>
            <a:r>
              <a:rPr lang="tr-TR" b="1" dirty="0">
                <a:solidFill>
                  <a:srgbClr val="FF0066"/>
                </a:solidFill>
              </a:rPr>
              <a:t>yüzüne bakın</a:t>
            </a:r>
            <a:r>
              <a:rPr lang="tr-TR" b="1" dirty="0">
                <a:solidFill>
                  <a:srgbClr val="000099"/>
                </a:solidFill>
              </a:rPr>
              <a:t> ve ciddiye aldığınızı hissettirin.</a:t>
            </a:r>
          </a:p>
          <a:p>
            <a:pPr>
              <a:lnSpc>
                <a:spcPct val="80000"/>
              </a:lnSpc>
              <a:spcBef>
                <a:spcPct val="35000"/>
              </a:spcBef>
              <a:spcAft>
                <a:spcPct val="35000"/>
              </a:spcAft>
            </a:pPr>
            <a:r>
              <a:rPr lang="tr-TR" b="1" dirty="0">
                <a:solidFill>
                  <a:srgbClr val="000099"/>
                </a:solidFill>
              </a:rPr>
              <a:t>Onun için </a:t>
            </a:r>
            <a:r>
              <a:rPr lang="tr-TR" b="1" dirty="0">
                <a:solidFill>
                  <a:srgbClr val="FF0066"/>
                </a:solidFill>
              </a:rPr>
              <a:t>zaman ayırın</a:t>
            </a:r>
            <a:r>
              <a:rPr lang="tr-TR" b="1" dirty="0">
                <a:solidFill>
                  <a:srgbClr val="000099"/>
                </a:solidFill>
              </a:rPr>
              <a:t>.</a:t>
            </a:r>
          </a:p>
          <a:p>
            <a:pPr>
              <a:lnSpc>
                <a:spcPct val="80000"/>
              </a:lnSpc>
              <a:spcBef>
                <a:spcPct val="35000"/>
              </a:spcBef>
              <a:spcAft>
                <a:spcPct val="35000"/>
              </a:spcAft>
            </a:pPr>
            <a:r>
              <a:rPr lang="tr-TR" b="1" dirty="0">
                <a:solidFill>
                  <a:srgbClr val="FF0066"/>
                </a:solidFill>
              </a:rPr>
              <a:t>Yaşına uygun görevler</a:t>
            </a:r>
            <a:r>
              <a:rPr lang="tr-TR" b="1" dirty="0">
                <a:solidFill>
                  <a:srgbClr val="000099"/>
                </a:solidFill>
              </a:rPr>
              <a:t> verin ve daha sonra başarısını takdir edin.</a:t>
            </a:r>
          </a:p>
        </p:txBody>
      </p:sp>
      <p:graphicFrame>
        <p:nvGraphicFramePr>
          <p:cNvPr id="4" name="Nesne 3"/>
          <p:cNvGraphicFramePr>
            <a:graphicFrameLocks noChangeAspect="1"/>
          </p:cNvGraphicFramePr>
          <p:nvPr>
            <p:extLst>
              <p:ext uri="{D42A27DB-BD31-4B8C-83A1-F6EECF244321}">
                <p14:modId xmlns:p14="http://schemas.microsoft.com/office/powerpoint/2010/main" val="4021847304"/>
              </p:ext>
            </p:extLst>
          </p:nvPr>
        </p:nvGraphicFramePr>
        <p:xfrm>
          <a:off x="6862033" y="116632"/>
          <a:ext cx="2251075" cy="4597400"/>
        </p:xfrm>
        <a:graphic>
          <a:graphicData uri="http://schemas.openxmlformats.org/presentationml/2006/ole">
            <mc:AlternateContent xmlns:mc="http://schemas.openxmlformats.org/markup-compatibility/2006">
              <mc:Choice xmlns:v="urn:schemas-microsoft-com:vml" Requires="v">
                <p:oleObj spid="_x0000_s3104" name="Clip" r:id="rId3" imgW="2323490" imgH="2263140" progId="MS_ClipArt_Gallery.2">
                  <p:embed/>
                </p:oleObj>
              </mc:Choice>
              <mc:Fallback>
                <p:oleObj name="Clip" r:id="rId3" imgW="2323490" imgH="226314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033" y="116632"/>
                        <a:ext cx="2251075" cy="459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663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REHBERLİK NEDİR?</a:t>
            </a:r>
            <a:endParaRPr lang="tr-TR" b="1" dirty="0"/>
          </a:p>
        </p:txBody>
      </p:sp>
      <p:sp>
        <p:nvSpPr>
          <p:cNvPr id="3" name="İçerik Yer Tutucusu 2"/>
          <p:cNvSpPr>
            <a:spLocks noGrp="1"/>
          </p:cNvSpPr>
          <p:nvPr>
            <p:ph sz="quarter" idx="1"/>
          </p:nvPr>
        </p:nvSpPr>
        <p:spPr/>
        <p:txBody>
          <a:bodyPr/>
          <a:lstStyle/>
          <a:p>
            <a:endParaRPr lang="tr-TR" dirty="0" smtClean="0"/>
          </a:p>
          <a:p>
            <a:r>
              <a:rPr lang="tr-TR" dirty="0" smtClean="0">
                <a:latin typeface="Tahoma" pitchFamily="34" charset="0"/>
                <a:ea typeface="Tahoma" pitchFamily="34" charset="0"/>
                <a:cs typeface="Tahoma" pitchFamily="34" charset="0"/>
              </a:rPr>
              <a:t>Rehberlik </a:t>
            </a:r>
            <a:r>
              <a:rPr lang="tr-TR" dirty="0">
                <a:latin typeface="Tahoma" pitchFamily="34" charset="0"/>
                <a:ea typeface="Tahoma" pitchFamily="34" charset="0"/>
                <a:cs typeface="Tahoma" pitchFamily="34" charset="0"/>
              </a:rPr>
              <a:t>ve Psikolojik </a:t>
            </a:r>
            <a:r>
              <a:rPr lang="tr-TR" dirty="0" err="1">
                <a:latin typeface="Tahoma" pitchFamily="34" charset="0"/>
                <a:ea typeface="Tahoma" pitchFamily="34" charset="0"/>
                <a:cs typeface="Tahoma" pitchFamily="34" charset="0"/>
              </a:rPr>
              <a:t>Danışma’nın</a:t>
            </a:r>
            <a:r>
              <a:rPr lang="tr-TR" dirty="0">
                <a:latin typeface="Tahoma" pitchFamily="34" charset="0"/>
                <a:ea typeface="Tahoma" pitchFamily="34" charset="0"/>
                <a:cs typeface="Tahoma" pitchFamily="34" charset="0"/>
              </a:rPr>
              <a:t> amacı kişiye öğüt verme, onun adına karar verme ve sorunlarını çözme değildir; bunun yerine psikolojik danışman kişinin değişik seçenekleri görmesi, bunlardan kendisine en uygun olanını seçebilmesi ve karar verebilmesi için onu bilgilendirme, kendine ve çevresine karşı farkındalığını artırmayı amaçlar.</a:t>
            </a:r>
          </a:p>
          <a:p>
            <a:endParaRPr lang="tr-TR"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70488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11760" y="1124744"/>
            <a:ext cx="6172200" cy="2232248"/>
          </a:xfrm>
        </p:spPr>
        <p:txBody>
          <a:bodyPr>
            <a:normAutofit fontScale="90000"/>
          </a:bodyPr>
          <a:lstStyle/>
          <a:p>
            <a:pPr algn="ctr"/>
            <a:r>
              <a:rPr lang="tr-TR" sz="4400" dirty="0">
                <a:latin typeface="Comic Sans MS" pitchFamily="66" charset="0"/>
                <a:sym typeface="Wingdings" pitchFamily="2" charset="2"/>
              </a:rPr>
              <a:t>        </a:t>
            </a:r>
            <a:r>
              <a:rPr lang="tr-TR" sz="4400" dirty="0">
                <a:latin typeface="Comic Sans MS" pitchFamily="66" charset="0"/>
              </a:rPr>
              <a:t/>
            </a:r>
            <a:br>
              <a:rPr lang="tr-TR" sz="4400" dirty="0">
                <a:latin typeface="Comic Sans MS" pitchFamily="66" charset="0"/>
              </a:rPr>
            </a:br>
            <a:r>
              <a:rPr lang="tr-TR" sz="5300" dirty="0" err="1" smtClean="0">
                <a:latin typeface="Calibri" pitchFamily="34" charset="0"/>
                <a:cs typeface="Calibri" pitchFamily="34" charset="0"/>
              </a:rPr>
              <a:t>Dİnledİğİnİz</a:t>
            </a:r>
            <a:r>
              <a:rPr lang="tr-TR" sz="5300" dirty="0" smtClean="0">
                <a:latin typeface="Calibri" pitchFamily="34" charset="0"/>
                <a:cs typeface="Calibri" pitchFamily="34" charset="0"/>
              </a:rPr>
              <a:t> </a:t>
            </a:r>
            <a:r>
              <a:rPr lang="tr-TR" sz="5300" dirty="0" err="1" smtClean="0">
                <a:latin typeface="Calibri" pitchFamily="34" charset="0"/>
                <a:cs typeface="Calibri" pitchFamily="34" charset="0"/>
              </a:rPr>
              <a:t>İçİn</a:t>
            </a:r>
            <a:r>
              <a:rPr lang="tr-TR" sz="5300" dirty="0" smtClean="0">
                <a:latin typeface="Calibri" pitchFamily="34" charset="0"/>
                <a:cs typeface="Calibri" pitchFamily="34" charset="0"/>
              </a:rPr>
              <a:t> </a:t>
            </a:r>
            <a:r>
              <a:rPr lang="tr-TR" sz="5300" dirty="0">
                <a:latin typeface="Calibri" pitchFamily="34" charset="0"/>
                <a:cs typeface="Calibri" pitchFamily="34" charset="0"/>
              </a:rPr>
              <a:t/>
            </a:r>
            <a:br>
              <a:rPr lang="tr-TR" sz="5300" dirty="0">
                <a:latin typeface="Calibri" pitchFamily="34" charset="0"/>
                <a:cs typeface="Calibri" pitchFamily="34" charset="0"/>
              </a:rPr>
            </a:br>
            <a:r>
              <a:rPr lang="tr-TR" sz="5300" dirty="0" smtClean="0">
                <a:latin typeface="Calibri" pitchFamily="34" charset="0"/>
                <a:cs typeface="Calibri" pitchFamily="34" charset="0"/>
              </a:rPr>
              <a:t>Teşekkürler!</a:t>
            </a:r>
            <a:r>
              <a:rPr lang="tr-TR" sz="4400" dirty="0">
                <a:latin typeface="Comic Sans MS" pitchFamily="66" charset="0"/>
              </a:rPr>
              <a:t/>
            </a:r>
            <a:br>
              <a:rPr lang="tr-TR" sz="4400" dirty="0">
                <a:latin typeface="Comic Sans MS" pitchFamily="66" charset="0"/>
              </a:rPr>
            </a:br>
            <a:r>
              <a:rPr lang="tr-TR" sz="4400" dirty="0">
                <a:latin typeface="Comic Sans MS" pitchFamily="66" charset="0"/>
                <a:sym typeface="Wingdings" pitchFamily="2" charset="2"/>
              </a:rPr>
              <a:t>         </a:t>
            </a:r>
            <a:r>
              <a:rPr lang="tr-TR" sz="3200" dirty="0">
                <a:latin typeface="Comic Sans MS" pitchFamily="66" charset="0"/>
              </a:rPr>
              <a:t/>
            </a:r>
            <a:br>
              <a:rPr lang="tr-TR" sz="3200" dirty="0">
                <a:latin typeface="Comic Sans MS" pitchFamily="66" charset="0"/>
              </a:rPr>
            </a:br>
            <a:endParaRPr lang="tr-TR" dirty="0"/>
          </a:p>
        </p:txBody>
      </p:sp>
      <p:sp>
        <p:nvSpPr>
          <p:cNvPr id="3" name="Metin Yer Tutucusu 2"/>
          <p:cNvSpPr>
            <a:spLocks noGrp="1"/>
          </p:cNvSpPr>
          <p:nvPr>
            <p:ph type="body" idx="1"/>
          </p:nvPr>
        </p:nvSpPr>
        <p:spPr>
          <a:xfrm>
            <a:off x="2286000" y="3284984"/>
            <a:ext cx="6172200" cy="3096766"/>
          </a:xfrm>
        </p:spPr>
        <p:txBody>
          <a:bodyPr/>
          <a:lstStyle/>
          <a:p>
            <a:endParaRPr lang="tr-TR"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84984"/>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30664"/>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284984"/>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241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REHBERLİK NEDİR?</a:t>
            </a:r>
            <a:endParaRPr lang="tr-TR" b="1" dirty="0"/>
          </a:p>
        </p:txBody>
      </p:sp>
      <p:sp>
        <p:nvSpPr>
          <p:cNvPr id="3" name="İçerik Yer Tutucusu 2"/>
          <p:cNvSpPr>
            <a:spLocks noGrp="1"/>
          </p:cNvSpPr>
          <p:nvPr>
            <p:ph sz="quarter" idx="1"/>
          </p:nvPr>
        </p:nvSpPr>
        <p:spPr/>
        <p:txBody>
          <a:bodyPr/>
          <a:lstStyle/>
          <a:p>
            <a:endParaRPr lang="tr-TR" b="1" dirty="0" smtClean="0"/>
          </a:p>
          <a:p>
            <a:r>
              <a:rPr lang="tr-TR" dirty="0" smtClean="0">
                <a:latin typeface="Tahoma" pitchFamily="34" charset="0"/>
                <a:ea typeface="Tahoma" pitchFamily="34" charset="0"/>
                <a:cs typeface="Tahoma" pitchFamily="34" charset="0"/>
              </a:rPr>
              <a:t>Anaokulunda </a:t>
            </a:r>
            <a:r>
              <a:rPr lang="tr-TR" dirty="0">
                <a:latin typeface="Tahoma" pitchFamily="34" charset="0"/>
                <a:ea typeface="Tahoma" pitchFamily="34" charset="0"/>
                <a:cs typeface="Tahoma" pitchFamily="34" charset="0"/>
              </a:rPr>
              <a:t>Rehberlik Servisi’nin en önemli amaçlarından biri de öğrencilerin düzenli gelişim takiplerini yapmak, varsa normal dışı gelişmelerin erkenden tespit edilmesini sağlamak, aileyi bu doğrultuda bilgilendirmek ve yönlendirmek, ve öğrenciye okul ortamında mümkün olan desteği sağlamaktır.</a:t>
            </a:r>
          </a:p>
          <a:p>
            <a:endParaRPr lang="tr-TR" dirty="0"/>
          </a:p>
        </p:txBody>
      </p:sp>
    </p:spTree>
    <p:extLst>
      <p:ext uri="{BB962C8B-B14F-4D97-AF65-F5344CB8AC3E}">
        <p14:creationId xmlns:p14="http://schemas.microsoft.com/office/powerpoint/2010/main" val="687359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7467600" cy="1296144"/>
          </a:xfrm>
        </p:spPr>
        <p:txBody>
          <a:bodyPr>
            <a:normAutofit fontScale="90000"/>
          </a:bodyPr>
          <a:lstStyle/>
          <a:p>
            <a:pPr algn="ct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u="sng" dirty="0" smtClean="0">
                <a:latin typeface="Calibri" pitchFamily="34" charset="0"/>
                <a:cs typeface="Calibri" pitchFamily="34" charset="0"/>
              </a:rPr>
              <a:t>REHBERLİK </a:t>
            </a:r>
            <a:r>
              <a:rPr lang="tr-TR" b="1" u="sng" dirty="0" smtClean="0">
                <a:latin typeface="Calibri" pitchFamily="34" charset="0"/>
                <a:cs typeface="Calibri" pitchFamily="34" charset="0"/>
              </a:rPr>
              <a:t>VE </a:t>
            </a:r>
            <a:r>
              <a:rPr lang="tr-TR" b="1" u="sng" dirty="0" smtClean="0">
                <a:latin typeface="Calibri" pitchFamily="34" charset="0"/>
                <a:cs typeface="Calibri" pitchFamily="34" charset="0"/>
              </a:rPr>
              <a:t>PSİKOLOJİK DANIŞMANIN </a:t>
            </a:r>
            <a:r>
              <a:rPr lang="tr-TR" b="1" u="sng" dirty="0" smtClean="0">
                <a:latin typeface="Calibri" pitchFamily="34" charset="0"/>
                <a:cs typeface="Calibri" pitchFamily="34" charset="0"/>
              </a:rPr>
              <a:t>İLKELERİ:</a:t>
            </a:r>
            <a:br>
              <a:rPr lang="tr-TR" b="1" u="sng" dirty="0" smtClean="0">
                <a:latin typeface="Calibri" pitchFamily="34" charset="0"/>
                <a:cs typeface="Calibri" pitchFamily="34" charset="0"/>
              </a:rPr>
            </a:br>
            <a:endParaRPr lang="tr-TR" b="1" u="sng" dirty="0">
              <a:latin typeface="Calibri" pitchFamily="34" charset="0"/>
              <a:cs typeface="Calibri" pitchFamily="34" charset="0"/>
            </a:endParaRPr>
          </a:p>
        </p:txBody>
      </p:sp>
      <p:sp>
        <p:nvSpPr>
          <p:cNvPr id="3" name="İçerik Yer Tutucusu 2"/>
          <p:cNvSpPr>
            <a:spLocks noGrp="1"/>
          </p:cNvSpPr>
          <p:nvPr>
            <p:ph sz="quarter" idx="1"/>
          </p:nvPr>
        </p:nvSpPr>
        <p:spPr/>
        <p:txBody>
          <a:bodyPr/>
          <a:lstStyle/>
          <a:p>
            <a:pPr marL="0" indent="0">
              <a:buNone/>
            </a:pPr>
            <a:r>
              <a:rPr lang="tr-TR" dirty="0"/>
              <a:t> </a:t>
            </a:r>
            <a:endParaRPr lang="tr-TR" dirty="0" smtClean="0"/>
          </a:p>
          <a:p>
            <a:r>
              <a:rPr lang="tr-TR" b="1" dirty="0" smtClean="0">
                <a:latin typeface="Tahoma" pitchFamily="34" charset="0"/>
                <a:ea typeface="Tahoma" pitchFamily="34" charset="0"/>
                <a:cs typeface="Tahoma" pitchFamily="34" charset="0"/>
              </a:rPr>
              <a:t>Gönüllülük</a:t>
            </a:r>
          </a:p>
          <a:p>
            <a:pPr marL="0" indent="0">
              <a:buNone/>
            </a:pPr>
            <a:endParaRPr lang="tr-TR" b="1" dirty="0" smtClean="0">
              <a:latin typeface="Tahoma" pitchFamily="34" charset="0"/>
              <a:ea typeface="Tahoma" pitchFamily="34" charset="0"/>
              <a:cs typeface="Tahoma" pitchFamily="34" charset="0"/>
            </a:endParaRPr>
          </a:p>
          <a:p>
            <a:r>
              <a:rPr lang="tr-TR" b="1" dirty="0">
                <a:latin typeface="Tahoma" pitchFamily="34" charset="0"/>
                <a:ea typeface="Tahoma" pitchFamily="34" charset="0"/>
                <a:cs typeface="Tahoma" pitchFamily="34" charset="0"/>
              </a:rPr>
              <a:t> İşbirliği </a:t>
            </a:r>
            <a:endParaRPr lang="tr-TR" b="1" dirty="0" smtClean="0">
              <a:latin typeface="Tahoma" pitchFamily="34" charset="0"/>
              <a:ea typeface="Tahoma" pitchFamily="34" charset="0"/>
              <a:cs typeface="Tahoma" pitchFamily="34" charset="0"/>
            </a:endParaRPr>
          </a:p>
          <a:p>
            <a:pPr marL="0" indent="0">
              <a:buNone/>
            </a:pPr>
            <a:endParaRPr lang="tr-TR" b="1" dirty="0" smtClean="0">
              <a:latin typeface="Tahoma" pitchFamily="34" charset="0"/>
              <a:ea typeface="Tahoma" pitchFamily="34" charset="0"/>
              <a:cs typeface="Tahoma" pitchFamily="34" charset="0"/>
            </a:endParaRPr>
          </a:p>
          <a:p>
            <a:r>
              <a:rPr lang="tr-TR" b="1" dirty="0">
                <a:latin typeface="Tahoma" pitchFamily="34" charset="0"/>
                <a:ea typeface="Tahoma" pitchFamily="34" charset="0"/>
                <a:cs typeface="Tahoma" pitchFamily="34" charset="0"/>
              </a:rPr>
              <a:t> Gizlilik </a:t>
            </a:r>
            <a:endParaRPr lang="tr-TR" b="1" dirty="0" smtClean="0">
              <a:latin typeface="Tahoma" pitchFamily="34" charset="0"/>
              <a:ea typeface="Tahoma" pitchFamily="34" charset="0"/>
              <a:cs typeface="Tahoma" pitchFamily="34" charset="0"/>
            </a:endParaRPr>
          </a:p>
          <a:p>
            <a:endParaRPr lang="tr-TR" b="1" dirty="0" smtClean="0">
              <a:latin typeface="Tahoma" pitchFamily="34" charset="0"/>
              <a:ea typeface="Tahoma" pitchFamily="34" charset="0"/>
              <a:cs typeface="Tahoma" pitchFamily="34" charset="0"/>
            </a:endParaRPr>
          </a:p>
          <a:p>
            <a:r>
              <a:rPr lang="tr-TR" b="1" dirty="0">
                <a:latin typeface="Tahoma" pitchFamily="34" charset="0"/>
                <a:ea typeface="Tahoma" pitchFamily="34" charset="0"/>
                <a:cs typeface="Tahoma" pitchFamily="34" charset="0"/>
              </a:rPr>
              <a:t> Tarafsızlık </a:t>
            </a:r>
            <a:endParaRPr lang="tr-TR" b="1" dirty="0" smtClean="0">
              <a:latin typeface="Tahoma" pitchFamily="34" charset="0"/>
              <a:ea typeface="Tahoma" pitchFamily="34" charset="0"/>
              <a:cs typeface="Tahoma" pitchFamily="34" charset="0"/>
            </a:endParaRPr>
          </a:p>
          <a:p>
            <a:endParaRPr lang="tr-TR" b="1" dirty="0" smtClean="0">
              <a:latin typeface="Tahoma" pitchFamily="34" charset="0"/>
              <a:ea typeface="Tahoma" pitchFamily="34" charset="0"/>
              <a:cs typeface="Tahoma" pitchFamily="34" charset="0"/>
            </a:endParaRPr>
          </a:p>
          <a:p>
            <a:r>
              <a:rPr lang="tr-TR" b="1" dirty="0">
                <a:latin typeface="Tahoma" pitchFamily="34" charset="0"/>
                <a:ea typeface="Tahoma" pitchFamily="34" charset="0"/>
                <a:cs typeface="Tahoma" pitchFamily="34" charset="0"/>
              </a:rPr>
              <a:t> Bireye saygı</a:t>
            </a:r>
          </a:p>
          <a:p>
            <a:endParaRPr lang="tr-TR" dirty="0"/>
          </a:p>
        </p:txBody>
      </p:sp>
    </p:spTree>
    <p:extLst>
      <p:ext uri="{BB962C8B-B14F-4D97-AF65-F5344CB8AC3E}">
        <p14:creationId xmlns:p14="http://schemas.microsoft.com/office/powerpoint/2010/main" val="328387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Calibri" pitchFamily="34" charset="0"/>
                <a:cs typeface="Calibri" pitchFamily="34" charset="0"/>
              </a:rPr>
              <a:t>REHBERLİK SERVİSİNİN ÇALIŞMA YÖNTEMLERİ:</a:t>
            </a:r>
            <a:endParaRPr lang="tr-TR" b="1" dirty="0">
              <a:latin typeface="Calibri" pitchFamily="34" charset="0"/>
              <a:cs typeface="Calibri" pitchFamily="34" charset="0"/>
            </a:endParaRPr>
          </a:p>
        </p:txBody>
      </p:sp>
      <p:sp>
        <p:nvSpPr>
          <p:cNvPr id="3" name="İçerik Yer Tutucusu 2"/>
          <p:cNvSpPr>
            <a:spLocks noGrp="1"/>
          </p:cNvSpPr>
          <p:nvPr>
            <p:ph sz="quarter" idx="1"/>
          </p:nvPr>
        </p:nvSpPr>
        <p:spPr/>
        <p:txBody>
          <a:bodyPr/>
          <a:lstStyle/>
          <a:p>
            <a:endParaRPr lang="tr-TR" dirty="0" smtClean="0"/>
          </a:p>
          <a:p>
            <a:r>
              <a:rPr lang="tr-TR" dirty="0" smtClean="0">
                <a:latin typeface="Tahoma" pitchFamily="34" charset="0"/>
                <a:ea typeface="Tahoma" pitchFamily="34" charset="0"/>
                <a:cs typeface="Tahoma" pitchFamily="34" charset="0"/>
              </a:rPr>
              <a:t>Öğrencilerle </a:t>
            </a:r>
            <a:r>
              <a:rPr lang="tr-TR" dirty="0">
                <a:latin typeface="Tahoma" pitchFamily="34" charset="0"/>
                <a:ea typeface="Tahoma" pitchFamily="34" charset="0"/>
                <a:cs typeface="Tahoma" pitchFamily="34" charset="0"/>
              </a:rPr>
              <a:t>bireysel </a:t>
            </a:r>
            <a:r>
              <a:rPr lang="tr-TR" dirty="0" smtClean="0">
                <a:latin typeface="Tahoma" pitchFamily="34" charset="0"/>
                <a:ea typeface="Tahoma" pitchFamily="34" charset="0"/>
                <a:cs typeface="Tahoma" pitchFamily="34" charset="0"/>
              </a:rPr>
              <a:t>çalışmalar</a:t>
            </a:r>
          </a:p>
          <a:p>
            <a:r>
              <a:rPr lang="tr-TR" dirty="0">
                <a:latin typeface="Tahoma" pitchFamily="34" charset="0"/>
                <a:ea typeface="Tahoma" pitchFamily="34" charset="0"/>
                <a:cs typeface="Tahoma" pitchFamily="34" charset="0"/>
              </a:rPr>
              <a:t> Öğrencilerle grup </a:t>
            </a:r>
            <a:r>
              <a:rPr lang="tr-TR" dirty="0" smtClean="0">
                <a:latin typeface="Tahoma" pitchFamily="34" charset="0"/>
                <a:ea typeface="Tahoma" pitchFamily="34" charset="0"/>
                <a:cs typeface="Tahoma" pitchFamily="34" charset="0"/>
              </a:rPr>
              <a:t>çalışmalar</a:t>
            </a:r>
          </a:p>
          <a:p>
            <a:r>
              <a:rPr lang="tr-TR" dirty="0">
                <a:latin typeface="Tahoma" pitchFamily="34" charset="0"/>
                <a:ea typeface="Tahoma" pitchFamily="34" charset="0"/>
                <a:cs typeface="Tahoma" pitchFamily="34" charset="0"/>
              </a:rPr>
              <a:t> Sınıflarda rehberlik dersi ve gözlem </a:t>
            </a:r>
            <a:r>
              <a:rPr lang="tr-TR" dirty="0" smtClean="0">
                <a:latin typeface="Tahoma" pitchFamily="34" charset="0"/>
                <a:ea typeface="Tahoma" pitchFamily="34" charset="0"/>
                <a:cs typeface="Tahoma" pitchFamily="34" charset="0"/>
              </a:rPr>
              <a:t>saatleri</a:t>
            </a:r>
          </a:p>
          <a:p>
            <a:r>
              <a:rPr lang="tr-TR" dirty="0">
                <a:latin typeface="Tahoma" pitchFamily="34" charset="0"/>
                <a:ea typeface="Tahoma" pitchFamily="34" charset="0"/>
                <a:cs typeface="Tahoma" pitchFamily="34" charset="0"/>
              </a:rPr>
              <a:t> Veli </a:t>
            </a:r>
            <a:r>
              <a:rPr lang="tr-TR" dirty="0" smtClean="0">
                <a:latin typeface="Tahoma" pitchFamily="34" charset="0"/>
                <a:ea typeface="Tahoma" pitchFamily="34" charset="0"/>
                <a:cs typeface="Tahoma" pitchFamily="34" charset="0"/>
              </a:rPr>
              <a:t>görüşmeleri</a:t>
            </a:r>
          </a:p>
          <a:p>
            <a:r>
              <a:rPr lang="tr-TR" dirty="0">
                <a:latin typeface="Tahoma" pitchFamily="34" charset="0"/>
                <a:ea typeface="Tahoma" pitchFamily="34" charset="0"/>
                <a:cs typeface="Tahoma" pitchFamily="34" charset="0"/>
              </a:rPr>
              <a:t> Sınıf ve branş öğretmenleriyle düzenli </a:t>
            </a:r>
            <a:r>
              <a:rPr lang="tr-TR" dirty="0" smtClean="0">
                <a:latin typeface="Tahoma" pitchFamily="34" charset="0"/>
                <a:ea typeface="Tahoma" pitchFamily="34" charset="0"/>
                <a:cs typeface="Tahoma" pitchFamily="34" charset="0"/>
              </a:rPr>
              <a:t>görüşmeler</a:t>
            </a:r>
          </a:p>
          <a:p>
            <a:r>
              <a:rPr lang="tr-TR" dirty="0">
                <a:latin typeface="Tahoma" pitchFamily="34" charset="0"/>
                <a:ea typeface="Tahoma" pitchFamily="34" charset="0"/>
                <a:cs typeface="Tahoma" pitchFamily="34" charset="0"/>
              </a:rPr>
              <a:t> Aylık </a:t>
            </a:r>
            <a:r>
              <a:rPr lang="tr-TR" dirty="0" smtClean="0">
                <a:latin typeface="Tahoma" pitchFamily="34" charset="0"/>
                <a:ea typeface="Tahoma" pitchFamily="34" charset="0"/>
                <a:cs typeface="Tahoma" pitchFamily="34" charset="0"/>
              </a:rPr>
              <a:t>bültenler</a:t>
            </a:r>
          </a:p>
          <a:p>
            <a:r>
              <a:rPr lang="tr-TR" dirty="0">
                <a:latin typeface="Tahoma" pitchFamily="34" charset="0"/>
                <a:ea typeface="Tahoma" pitchFamily="34" charset="0"/>
                <a:cs typeface="Tahoma" pitchFamily="34" charset="0"/>
              </a:rPr>
              <a:t> Ailenin isteği doğrultusunda öğrencinin destek aldığı uzmanla görüşmelerdir.</a:t>
            </a:r>
          </a:p>
          <a:p>
            <a:endParaRPr lang="tr-TR" dirty="0"/>
          </a:p>
        </p:txBody>
      </p:sp>
    </p:spTree>
    <p:extLst>
      <p:ext uri="{BB962C8B-B14F-4D97-AF65-F5344CB8AC3E}">
        <p14:creationId xmlns:p14="http://schemas.microsoft.com/office/powerpoint/2010/main" val="3904613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3" y="649288"/>
            <a:ext cx="8905875" cy="55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56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3" y="561975"/>
            <a:ext cx="8905875"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03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600" b="1" u="sng" dirty="0" smtClean="0">
                <a:latin typeface="Calibri" pitchFamily="34" charset="0"/>
                <a:cs typeface="Calibri" pitchFamily="34" charset="0"/>
              </a:rPr>
              <a:t>YILBOYUNCA YAPILACAK </a:t>
            </a:r>
            <a:r>
              <a:rPr lang="tr-TR" sz="3600" b="1" u="sng" dirty="0" smtClean="0">
                <a:latin typeface="Calibri" pitchFamily="34" charset="0"/>
                <a:cs typeface="Calibri" pitchFamily="34" charset="0"/>
              </a:rPr>
              <a:t/>
            </a:r>
            <a:br>
              <a:rPr lang="tr-TR" sz="3600" b="1" u="sng" dirty="0" smtClean="0">
                <a:latin typeface="Calibri" pitchFamily="34" charset="0"/>
                <a:cs typeface="Calibri" pitchFamily="34" charset="0"/>
              </a:rPr>
            </a:br>
            <a:r>
              <a:rPr lang="tr-TR" sz="3600" b="1" u="sng" dirty="0" smtClean="0">
                <a:latin typeface="Calibri" pitchFamily="34" charset="0"/>
                <a:cs typeface="Calibri" pitchFamily="34" charset="0"/>
              </a:rPr>
              <a:t>SEMİNER </a:t>
            </a:r>
            <a:r>
              <a:rPr lang="tr-TR" sz="3600" b="1" u="sng" dirty="0" smtClean="0">
                <a:latin typeface="Calibri" pitchFamily="34" charset="0"/>
                <a:cs typeface="Calibri" pitchFamily="34" charset="0"/>
              </a:rPr>
              <a:t>ÇALIŞMALARI, KONULAR :</a:t>
            </a:r>
            <a:endParaRPr lang="tr-TR" sz="3600" b="1" u="sng" dirty="0">
              <a:latin typeface="Calibri" pitchFamily="34" charset="0"/>
              <a:cs typeface="Calibri" pitchFamily="34" charset="0"/>
            </a:endParaRPr>
          </a:p>
        </p:txBody>
      </p:sp>
      <p:sp>
        <p:nvSpPr>
          <p:cNvPr id="3" name="İçerik Yer Tutucusu 2"/>
          <p:cNvSpPr>
            <a:spLocks noGrp="1"/>
          </p:cNvSpPr>
          <p:nvPr>
            <p:ph sz="quarter" idx="1"/>
          </p:nvPr>
        </p:nvSpPr>
        <p:spPr>
          <a:xfrm>
            <a:off x="457200" y="1600200"/>
            <a:ext cx="7787208" cy="4873752"/>
          </a:xfrm>
        </p:spPr>
        <p:txBody>
          <a:bodyPr>
            <a:normAutofit fontScale="92500" lnSpcReduction="10000"/>
          </a:bodyPr>
          <a:lstStyle/>
          <a:p>
            <a:endParaRPr lang="tr-TR" dirty="0" smtClean="0"/>
          </a:p>
          <a:p>
            <a:r>
              <a:rPr lang="tr-TR" b="1" dirty="0" smtClean="0">
                <a:latin typeface="Calibri" pitchFamily="34" charset="0"/>
                <a:cs typeface="Calibri" pitchFamily="34" charset="0"/>
              </a:rPr>
              <a:t>EKİM 1:</a:t>
            </a:r>
            <a:r>
              <a:rPr lang="tr-TR" dirty="0" smtClean="0"/>
              <a:t>	</a:t>
            </a:r>
            <a:r>
              <a:rPr lang="tr-TR" dirty="0" smtClean="0">
                <a:latin typeface="Tahoma" pitchFamily="34" charset="0"/>
                <a:ea typeface="Tahoma" pitchFamily="34" charset="0"/>
                <a:cs typeface="Tahoma" pitchFamily="34" charset="0"/>
              </a:rPr>
              <a:t>REHBERLİK NEDİR? OKUL KORKUSU VE AİLE İÇİ İLETİŞİM </a:t>
            </a:r>
            <a:r>
              <a:rPr lang="tr-TR" dirty="0" smtClean="0">
                <a:latin typeface="Tahoma" pitchFamily="34" charset="0"/>
                <a:ea typeface="Tahoma" pitchFamily="34" charset="0"/>
                <a:cs typeface="Tahoma" pitchFamily="34" charset="0"/>
                <a:sym typeface="Wingdings" pitchFamily="2" charset="2"/>
              </a:rPr>
              <a:t></a:t>
            </a:r>
          </a:p>
          <a:p>
            <a:r>
              <a:rPr lang="tr-TR" b="1" dirty="0" smtClean="0">
                <a:latin typeface="Calibri" pitchFamily="34" charset="0"/>
                <a:cs typeface="Calibri" pitchFamily="34" charset="0"/>
              </a:rPr>
              <a:t>KASIM 2:</a:t>
            </a:r>
            <a:r>
              <a:rPr lang="tr-TR" dirty="0" smtClean="0"/>
              <a:t>	</a:t>
            </a:r>
            <a:r>
              <a:rPr lang="tr-TR" dirty="0" smtClean="0">
                <a:latin typeface="Tahoma" pitchFamily="34" charset="0"/>
                <a:ea typeface="Tahoma" pitchFamily="34" charset="0"/>
                <a:cs typeface="Tahoma" pitchFamily="34" charset="0"/>
              </a:rPr>
              <a:t>AİLE TUTUMLARI VE ÖNERİLER </a:t>
            </a:r>
            <a:r>
              <a:rPr lang="tr-TR" dirty="0" smtClean="0">
                <a:latin typeface="Tahoma" pitchFamily="34" charset="0"/>
                <a:ea typeface="Tahoma" pitchFamily="34" charset="0"/>
                <a:cs typeface="Tahoma" pitchFamily="34" charset="0"/>
                <a:sym typeface="Wingdings" pitchFamily="2" charset="2"/>
              </a:rPr>
              <a:t></a:t>
            </a:r>
          </a:p>
          <a:p>
            <a:r>
              <a:rPr lang="tr-TR" b="1" dirty="0" smtClean="0">
                <a:latin typeface="Calibri" pitchFamily="34" charset="0"/>
                <a:cs typeface="Calibri" pitchFamily="34" charset="0"/>
                <a:sym typeface="Wingdings" pitchFamily="2" charset="2"/>
              </a:rPr>
              <a:t>ARALIK 3:</a:t>
            </a:r>
            <a:r>
              <a:rPr lang="tr-TR" dirty="0" smtClean="0">
                <a:latin typeface="Calibri" pitchFamily="34" charset="0"/>
                <a:cs typeface="Calibri" pitchFamily="34" charset="0"/>
                <a:sym typeface="Wingdings" pitchFamily="2" charset="2"/>
              </a:rPr>
              <a:t>	</a:t>
            </a:r>
            <a:r>
              <a:rPr lang="tr-TR" dirty="0" smtClean="0">
                <a:latin typeface="Tahoma" pitchFamily="34" charset="0"/>
                <a:ea typeface="Tahoma" pitchFamily="34" charset="0"/>
                <a:cs typeface="Tahoma" pitchFamily="34" charset="0"/>
                <a:sym typeface="Wingdings" pitchFamily="2" charset="2"/>
              </a:rPr>
              <a:t>EKRAN BAĞIMLILIĞI, ÖNLEMLER </a:t>
            </a:r>
          </a:p>
          <a:p>
            <a:r>
              <a:rPr lang="tr-TR" b="1" dirty="0" smtClean="0">
                <a:latin typeface="Calibri" pitchFamily="34" charset="0"/>
                <a:cs typeface="Calibri" pitchFamily="34" charset="0"/>
                <a:sym typeface="Wingdings" pitchFamily="2" charset="2"/>
              </a:rPr>
              <a:t>ŞUBAT 4:</a:t>
            </a:r>
            <a:r>
              <a:rPr lang="tr-TR" dirty="0" smtClean="0">
                <a:sym typeface="Wingdings" pitchFamily="2" charset="2"/>
              </a:rPr>
              <a:t>	</a:t>
            </a:r>
            <a:r>
              <a:rPr lang="tr-TR" dirty="0" smtClean="0">
                <a:latin typeface="Tahoma" pitchFamily="34" charset="0"/>
                <a:ea typeface="Tahoma" pitchFamily="34" charset="0"/>
                <a:cs typeface="Tahoma" pitchFamily="34" charset="0"/>
                <a:sym typeface="Wingdings" pitchFamily="2" charset="2"/>
              </a:rPr>
              <a:t>ÇOCUK HAKLARI VE ÇOCUKLARDA DAVRANIŞ YÖNETİMİ </a:t>
            </a:r>
            <a:r>
              <a:rPr lang="tr-TR" dirty="0" smtClean="0">
                <a:sym typeface="Wingdings" pitchFamily="2" charset="2"/>
              </a:rPr>
              <a:t>	</a:t>
            </a:r>
          </a:p>
          <a:p>
            <a:r>
              <a:rPr lang="tr-TR" b="1" dirty="0" smtClean="0">
                <a:latin typeface="Calibri" pitchFamily="34" charset="0"/>
                <a:cs typeface="Calibri" pitchFamily="34" charset="0"/>
                <a:sym typeface="Wingdings" pitchFamily="2" charset="2"/>
              </a:rPr>
              <a:t>MART 5:</a:t>
            </a:r>
            <a:r>
              <a:rPr lang="tr-TR" dirty="0" smtClean="0">
                <a:sym typeface="Wingdings" pitchFamily="2" charset="2"/>
              </a:rPr>
              <a:t>	</a:t>
            </a:r>
            <a:r>
              <a:rPr lang="tr-TR" dirty="0" smtClean="0">
                <a:latin typeface="Tahoma" pitchFamily="34" charset="0"/>
                <a:ea typeface="Tahoma" pitchFamily="34" charset="0"/>
                <a:cs typeface="Tahoma" pitchFamily="34" charset="0"/>
                <a:sym typeface="Wingdings" pitchFamily="2" charset="2"/>
              </a:rPr>
              <a:t>AİLE, AKRAN, TOPLUM İLETİŞİM MODELLERİ </a:t>
            </a:r>
          </a:p>
          <a:p>
            <a:r>
              <a:rPr lang="tr-TR" b="1" dirty="0" smtClean="0">
                <a:latin typeface="Calibri" pitchFamily="34" charset="0"/>
                <a:cs typeface="Calibri" pitchFamily="34" charset="0"/>
                <a:sym typeface="Wingdings" pitchFamily="2" charset="2"/>
              </a:rPr>
              <a:t>NİSAN 6:</a:t>
            </a:r>
            <a:r>
              <a:rPr lang="tr-TR" dirty="0" smtClean="0">
                <a:sym typeface="Wingdings" pitchFamily="2" charset="2"/>
              </a:rPr>
              <a:t>	</a:t>
            </a:r>
            <a:r>
              <a:rPr lang="tr-TR" dirty="0" smtClean="0">
                <a:latin typeface="Tahoma" pitchFamily="34" charset="0"/>
                <a:ea typeface="Tahoma" pitchFamily="34" charset="0"/>
                <a:cs typeface="Tahoma" pitchFamily="34" charset="0"/>
                <a:sym typeface="Wingdings" pitchFamily="2" charset="2"/>
              </a:rPr>
              <a:t>ÇOCUKLARDA ÖZEL ALAN, İHMAL-İSTİSMARI ÖNLEME!</a:t>
            </a:r>
          </a:p>
          <a:p>
            <a:r>
              <a:rPr lang="tr-TR" b="1" dirty="0" smtClean="0">
                <a:latin typeface="Calibri" pitchFamily="34" charset="0"/>
                <a:cs typeface="Calibri" pitchFamily="34" charset="0"/>
                <a:sym typeface="Wingdings" pitchFamily="2" charset="2"/>
              </a:rPr>
              <a:t>MAYIS 7:</a:t>
            </a:r>
            <a:r>
              <a:rPr lang="tr-TR" dirty="0" smtClean="0">
                <a:sym typeface="Wingdings" pitchFamily="2" charset="2"/>
              </a:rPr>
              <a:t>	</a:t>
            </a:r>
            <a:r>
              <a:rPr lang="tr-TR" dirty="0" smtClean="0">
                <a:latin typeface="Tahoma" pitchFamily="34" charset="0"/>
                <a:ea typeface="Tahoma" pitchFamily="34" charset="0"/>
                <a:cs typeface="Tahoma" pitchFamily="34" charset="0"/>
                <a:sym typeface="Wingdings" pitchFamily="2" charset="2"/>
              </a:rPr>
              <a:t>BİREYSEL GELİŞİM RAPORLARI, OKUL OLGUNLUĞU, ÇOCUKLARI DOĞRU DEĞERLENDİRME </a:t>
            </a:r>
            <a:endParaRPr lang="tr-TR"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15760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284</TotalTime>
  <Words>817</Words>
  <Application>Microsoft Office PowerPoint</Application>
  <PresentationFormat>Ekran Gösterisi (4:3)</PresentationFormat>
  <Paragraphs>167</Paragraphs>
  <Slides>30</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30</vt:i4>
      </vt:variant>
    </vt:vector>
  </HeadingPairs>
  <TitlesOfParts>
    <vt:vector size="32" baseType="lpstr">
      <vt:lpstr>Cumba</vt:lpstr>
      <vt:lpstr>Clip</vt:lpstr>
      <vt:lpstr>TOKİ SÖĞÜTÖNÜ ANAOKULU  REHBERLİK SERVİSİ  VELİ SEMİNERLERİ-1</vt:lpstr>
      <vt:lpstr>OKUL KORKUSU, KURALLI YAŞAM, AİLE İLETİŞİMİ!</vt:lpstr>
      <vt:lpstr>REHBERLİK NEDİR?</vt:lpstr>
      <vt:lpstr>REHBERLİK NEDİR?</vt:lpstr>
      <vt:lpstr>                                     REHBERLİK VE PSİKOLOJİK DANIŞMANIN İLKELERİ: </vt:lpstr>
      <vt:lpstr>REHBERLİK SERVİSİNİN ÇALIŞMA YÖNTEMLERİ:</vt:lpstr>
      <vt:lpstr>PowerPoint Sunusu</vt:lpstr>
      <vt:lpstr>PowerPoint Sunusu</vt:lpstr>
      <vt:lpstr>YILBOYUNCA YAPILACAK  SEMİNER ÇALIŞMALARI, KONULAR :</vt:lpstr>
      <vt:lpstr>OKUL KORKUSU:</vt:lpstr>
      <vt:lpstr>PowerPoint Sunusu</vt:lpstr>
      <vt:lpstr>PowerPoint Sunusu</vt:lpstr>
      <vt:lpstr>PowerPoint Sunusu</vt:lpstr>
      <vt:lpstr> OKUL FOBİSİ OLAN ÇOCUKLARDA GELİŞEN, 3 KARAKTERİSTİK ÖZELİK!</vt:lpstr>
      <vt:lpstr>ÖNERİLER:</vt:lpstr>
      <vt:lpstr>PowerPoint Sunusu</vt:lpstr>
      <vt:lpstr>PowerPoint Sunusu</vt:lpstr>
      <vt:lpstr>PowerPoint Sunusu</vt:lpstr>
      <vt:lpstr>CAN KULAĞI İLE DİNLEMEK:</vt:lpstr>
      <vt:lpstr>BEN DİLİ Mİ, SEN DİLİ Mİ? </vt:lpstr>
      <vt:lpstr>BEN DİLİ Mİ, SEN DİLİ Mİ? </vt:lpstr>
      <vt:lpstr>KİŞİLER ARASI İLETİŞİM </vt:lpstr>
      <vt:lpstr>BEN DİLİ NE KAZANDIRIR?</vt:lpstr>
      <vt:lpstr>SEN DİLİ NE KAYBETTİRİR?</vt:lpstr>
      <vt:lpstr>İletİşİm HatalarInIn Çocuğumuz Üzerİndekİ Etkİlerİ</vt:lpstr>
      <vt:lpstr>İletİşİm HatalarInIn Çocuğumuz Üzerİndekİ Etkİlerİ</vt:lpstr>
      <vt:lpstr>PowerPoint Sunusu</vt:lpstr>
      <vt:lpstr>ÖNERİLER:</vt:lpstr>
      <vt:lpstr>ÖNERİLER:</vt:lpstr>
      <vt:lpstr>         Dİnledİğİnİz İçİn  Teşekkürler!       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TOKİ SÖĞÜTÖNÜ ANAOKULU  REHBERLİK SERVİSİ  VELİ SEMİNERLERİ-1</dc:title>
  <dc:creator>MG</dc:creator>
  <cp:lastModifiedBy>MG</cp:lastModifiedBy>
  <cp:revision>38</cp:revision>
  <dcterms:created xsi:type="dcterms:W3CDTF">2016-10-26T08:45:42Z</dcterms:created>
  <dcterms:modified xsi:type="dcterms:W3CDTF">2016-10-27T11:51:59Z</dcterms:modified>
</cp:coreProperties>
</file>